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80" r:id="rId2"/>
    <p:sldId id="282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8" r:id="rId15"/>
    <p:sldId id="295" r:id="rId16"/>
    <p:sldId id="296" r:id="rId17"/>
    <p:sldId id="297" r:id="rId18"/>
    <p:sldId id="299" r:id="rId19"/>
    <p:sldId id="300" r:id="rId20"/>
    <p:sldId id="301" r:id="rId21"/>
    <p:sldId id="302" r:id="rId22"/>
    <p:sldId id="303" r:id="rId23"/>
    <p:sldId id="305" r:id="rId24"/>
    <p:sldId id="30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1711-02DC-4F5A-B0A4-D7A4CFB8263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5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9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2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596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3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82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37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5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5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1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7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0EBE6"/>
            </a:gs>
            <a:gs pos="41000">
              <a:srgbClr val="EEE9E3"/>
            </a:gs>
            <a:gs pos="62000">
              <a:srgbClr val="EDE8E2"/>
            </a:gs>
            <a:gs pos="93000">
              <a:srgbClr val="E6E2D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7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7927" y="0"/>
            <a:ext cx="6853382" cy="6858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latin typeface="Palatino Linotype" panose="02040502050505030304" pitchFamily="18" charset="0"/>
                <a:cs typeface="Mongolian Baiti" panose="03000500000000000000" pitchFamily="66" charset="0"/>
              </a:rPr>
              <a:t>Gymnázium Hořice</a:t>
            </a:r>
            <a:br>
              <a:rPr lang="cs-CZ" dirty="0" smtClean="0">
                <a:latin typeface="Palatino Linotype" panose="02040502050505030304" pitchFamily="18" charset="0"/>
                <a:cs typeface="Mongolian Baiti" panose="03000500000000000000" pitchFamily="66" charset="0"/>
              </a:rPr>
            </a:br>
            <a:r>
              <a:rPr lang="cs-CZ" dirty="0">
                <a:latin typeface="Palatino Linotype" panose="02040502050505030304" pitchFamily="18" charset="0"/>
                <a:cs typeface="Mongolian Baiti" panose="03000500000000000000" pitchFamily="66" charset="0"/>
              </a:rPr>
              <a:t/>
            </a:r>
            <a:br>
              <a:rPr lang="cs-CZ" dirty="0">
                <a:latin typeface="Palatino Linotype" panose="02040502050505030304" pitchFamily="18" charset="0"/>
                <a:cs typeface="Mongolian Baiti" panose="03000500000000000000" pitchFamily="66" charset="0"/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Mongolian Baiti" panose="03000500000000000000" pitchFamily="66" charset="0"/>
              </a:rPr>
              <a:t/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Mongolian Baiti" panose="03000500000000000000" pitchFamily="66" charset="0"/>
              </a:rPr>
            </a:br>
            <a:r>
              <a:rPr lang="cs-CZ" sz="7300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ČEJKA 2022</a:t>
            </a:r>
            <a:br>
              <a:rPr lang="cs-CZ" sz="7300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sz="5300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literární </a:t>
            </a:r>
            <a:r>
              <a:rPr lang="cs-CZ" sz="5300" dirty="0" err="1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poznávačka</a:t>
            </a:r>
            <a:r>
              <a:rPr lang="cs-CZ" sz="3100" dirty="0" smtClean="0">
                <a:latin typeface="Palatino Linotype" panose="02040502050505030304" pitchFamily="18" charset="0"/>
                <a:cs typeface="Mongolian Baiti" panose="03000500000000000000" pitchFamily="66" charset="0"/>
              </a:rPr>
              <a:t/>
            </a:r>
            <a:br>
              <a:rPr lang="cs-CZ" sz="3100" dirty="0" smtClean="0">
                <a:latin typeface="Palatino Linotype" panose="02040502050505030304" pitchFamily="18" charset="0"/>
                <a:cs typeface="Mongolian Baiti" panose="03000500000000000000" pitchFamily="66" charset="0"/>
              </a:rPr>
            </a:br>
            <a:r>
              <a:rPr lang="cs-CZ" dirty="0">
                <a:latin typeface="Palatino Linotype" panose="02040502050505030304" pitchFamily="18" charset="0"/>
                <a:cs typeface="Mongolian Baiti" panose="03000500000000000000" pitchFamily="66" charset="0"/>
              </a:rPr>
              <a:t/>
            </a:r>
            <a:br>
              <a:rPr lang="cs-CZ" dirty="0">
                <a:latin typeface="Palatino Linotype" panose="02040502050505030304" pitchFamily="18" charset="0"/>
                <a:cs typeface="Mongolian Baiti" panose="03000500000000000000" pitchFamily="66" charset="0"/>
              </a:rPr>
            </a:br>
            <a:r>
              <a:rPr lang="cs-CZ" dirty="0" smtClean="0">
                <a:latin typeface="Palatino Linotype" panose="02040502050505030304" pitchFamily="18" charset="0"/>
                <a:cs typeface="Mongolian Baiti" panose="03000500000000000000" pitchFamily="66" charset="0"/>
              </a:rPr>
              <a:t>nižší gymnázium</a:t>
            </a:r>
            <a:endParaRPr lang="cs-CZ" dirty="0">
              <a:latin typeface="Palatino Linotype" panose="02040502050505030304" pitchFamily="18" charset="0"/>
              <a:cs typeface="Mongolian Baiti" panose="03000500000000000000" pitchFamily="66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6755347" y="383834"/>
            <a:ext cx="5187271" cy="6492692"/>
          </a:xfrm>
          <a:effectLst>
            <a:glow rad="228600">
              <a:srgbClr val="EEE9E3">
                <a:alpha val="40000"/>
              </a:srgb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853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145" y="365125"/>
            <a:ext cx="1332217" cy="1325563"/>
          </a:xfrm>
        </p:spPr>
        <p:txBody>
          <a:bodyPr/>
          <a:lstStyle/>
          <a:p>
            <a:r>
              <a:rPr lang="cs-CZ" sz="6600" dirty="0" smtClean="0">
                <a:latin typeface="Palatino Linotype" panose="02040502050505030304" pitchFamily="18" charset="0"/>
              </a:rPr>
              <a:t>8.</a:t>
            </a:r>
            <a:endParaRPr lang="cs-CZ" sz="6600" dirty="0"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9227128" y="3339175"/>
            <a:ext cx="2678545" cy="3352624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127000"/>
          </a:effectLst>
        </p:spPr>
      </p:pic>
      <p:sp>
        <p:nvSpPr>
          <p:cNvPr id="8" name="Obdélník 7"/>
          <p:cNvSpPr/>
          <p:nvPr/>
        </p:nvSpPr>
        <p:spPr>
          <a:xfrm>
            <a:off x="9790417" y="208124"/>
            <a:ext cx="2189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ČEJKA 2022</a:t>
            </a:r>
            <a:b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literární </a:t>
            </a:r>
            <a:r>
              <a:rPr lang="cs-CZ" dirty="0" err="1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poznávačka</a:t>
            </a:r>
            <a: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  <a:t/>
            </a:r>
            <a:b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208" y="630262"/>
            <a:ext cx="3959872" cy="541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5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145" y="365125"/>
            <a:ext cx="1332217" cy="1325563"/>
          </a:xfrm>
        </p:spPr>
        <p:txBody>
          <a:bodyPr/>
          <a:lstStyle/>
          <a:p>
            <a:r>
              <a:rPr lang="cs-CZ" sz="6600" dirty="0" smtClean="0">
                <a:latin typeface="Palatino Linotype" panose="02040502050505030304" pitchFamily="18" charset="0"/>
              </a:rPr>
              <a:t>9.</a:t>
            </a:r>
            <a:endParaRPr lang="cs-CZ" sz="6600" dirty="0"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9227128" y="3339175"/>
            <a:ext cx="2678545" cy="3352624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127000"/>
          </a:effectLst>
        </p:spPr>
      </p:pic>
      <p:sp>
        <p:nvSpPr>
          <p:cNvPr id="8" name="Obdélník 7"/>
          <p:cNvSpPr/>
          <p:nvPr/>
        </p:nvSpPr>
        <p:spPr>
          <a:xfrm>
            <a:off x="9790417" y="208124"/>
            <a:ext cx="2189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ČEJKA 2022</a:t>
            </a:r>
            <a:b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literární </a:t>
            </a:r>
            <a:r>
              <a:rPr lang="cs-CZ" dirty="0" err="1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poznávačka</a:t>
            </a:r>
            <a: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  <a:t/>
            </a:r>
            <a:b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649" y="664953"/>
            <a:ext cx="3525286" cy="5287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98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145" y="365125"/>
            <a:ext cx="1332217" cy="1325563"/>
          </a:xfrm>
        </p:spPr>
        <p:txBody>
          <a:bodyPr/>
          <a:lstStyle/>
          <a:p>
            <a:r>
              <a:rPr lang="cs-CZ" sz="6600" dirty="0" smtClean="0">
                <a:latin typeface="Palatino Linotype" panose="02040502050505030304" pitchFamily="18" charset="0"/>
              </a:rPr>
              <a:t>10.</a:t>
            </a:r>
            <a:endParaRPr lang="cs-CZ" sz="6600" dirty="0"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9227128" y="3339175"/>
            <a:ext cx="2678545" cy="3352624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127000"/>
          </a:effectLst>
        </p:spPr>
      </p:pic>
      <p:sp>
        <p:nvSpPr>
          <p:cNvPr id="8" name="Obdélník 7"/>
          <p:cNvSpPr/>
          <p:nvPr/>
        </p:nvSpPr>
        <p:spPr>
          <a:xfrm>
            <a:off x="9790417" y="208124"/>
            <a:ext cx="2189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ČEJKA 2022</a:t>
            </a:r>
            <a:b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literární </a:t>
            </a:r>
            <a:r>
              <a:rPr lang="cs-CZ" dirty="0" err="1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poznávačka</a:t>
            </a:r>
            <a: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  <a:t/>
            </a:r>
            <a:b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2" descr="Polednice — Kytice — Česká telev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75" y="1690688"/>
            <a:ext cx="7177828" cy="4043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9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145" y="365125"/>
            <a:ext cx="1332217" cy="1325563"/>
          </a:xfrm>
        </p:spPr>
        <p:txBody>
          <a:bodyPr/>
          <a:lstStyle/>
          <a:p>
            <a:r>
              <a:rPr lang="cs-CZ" sz="6600" dirty="0" smtClean="0">
                <a:latin typeface="Palatino Linotype" panose="02040502050505030304" pitchFamily="18" charset="0"/>
              </a:rPr>
              <a:t>11.</a:t>
            </a:r>
            <a:endParaRPr lang="cs-CZ" sz="6600" dirty="0"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9227128" y="3339175"/>
            <a:ext cx="2678545" cy="3352624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127000"/>
          </a:effectLst>
        </p:spPr>
      </p:pic>
      <p:sp>
        <p:nvSpPr>
          <p:cNvPr id="8" name="Obdélník 7"/>
          <p:cNvSpPr/>
          <p:nvPr/>
        </p:nvSpPr>
        <p:spPr>
          <a:xfrm>
            <a:off x="9790417" y="208124"/>
            <a:ext cx="2189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ČEJKA 2022</a:t>
            </a:r>
            <a:b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literární </a:t>
            </a:r>
            <a:r>
              <a:rPr lang="cs-CZ" dirty="0" err="1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poznávačka</a:t>
            </a:r>
            <a: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  <a:t/>
            </a:r>
            <a:b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240" y="1338439"/>
            <a:ext cx="6615424" cy="4754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21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145" y="365125"/>
            <a:ext cx="1332217" cy="1325563"/>
          </a:xfrm>
        </p:spPr>
        <p:txBody>
          <a:bodyPr/>
          <a:lstStyle/>
          <a:p>
            <a:r>
              <a:rPr lang="cs-CZ" sz="6600" dirty="0" smtClean="0">
                <a:latin typeface="Palatino Linotype" panose="02040502050505030304" pitchFamily="18" charset="0"/>
              </a:rPr>
              <a:t>12.</a:t>
            </a:r>
            <a:endParaRPr lang="cs-CZ" sz="6600" dirty="0"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9227128" y="3339175"/>
            <a:ext cx="2678545" cy="3352624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127000"/>
          </a:effectLst>
        </p:spPr>
      </p:pic>
      <p:sp>
        <p:nvSpPr>
          <p:cNvPr id="8" name="Obdélník 7"/>
          <p:cNvSpPr/>
          <p:nvPr/>
        </p:nvSpPr>
        <p:spPr>
          <a:xfrm>
            <a:off x="9790417" y="208124"/>
            <a:ext cx="2189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ČEJKA 2022</a:t>
            </a:r>
            <a:b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literární </a:t>
            </a:r>
            <a:r>
              <a:rPr lang="cs-CZ" dirty="0" err="1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poznávačka</a:t>
            </a:r>
            <a: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  <a:t/>
            </a:r>
            <a:b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Picture 2" descr="Babička Boženy Němcové. Staré bělidlo ožívá díky starosvětské stařence -  TOPZINE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14" y="1498718"/>
            <a:ext cx="6457667" cy="4429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6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145" y="365125"/>
            <a:ext cx="1332217" cy="1325563"/>
          </a:xfrm>
        </p:spPr>
        <p:txBody>
          <a:bodyPr/>
          <a:lstStyle/>
          <a:p>
            <a:r>
              <a:rPr lang="cs-CZ" sz="6600" dirty="0" smtClean="0">
                <a:latin typeface="Palatino Linotype" panose="02040502050505030304" pitchFamily="18" charset="0"/>
              </a:rPr>
              <a:t>13.</a:t>
            </a:r>
            <a:endParaRPr lang="cs-CZ" sz="6600" dirty="0"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9227128" y="3339175"/>
            <a:ext cx="2678545" cy="3352624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127000"/>
          </a:effectLst>
        </p:spPr>
      </p:pic>
      <p:sp>
        <p:nvSpPr>
          <p:cNvPr id="8" name="Obdélník 7"/>
          <p:cNvSpPr/>
          <p:nvPr/>
        </p:nvSpPr>
        <p:spPr>
          <a:xfrm>
            <a:off x="9790417" y="208124"/>
            <a:ext cx="2189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ČEJKA 2022</a:t>
            </a:r>
            <a:b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literární </a:t>
            </a:r>
            <a:r>
              <a:rPr lang="cs-CZ" dirty="0" err="1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poznávačka</a:t>
            </a:r>
            <a: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  <a:t/>
            </a:r>
            <a:b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14" y="1215546"/>
            <a:ext cx="5637973" cy="496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145" y="365125"/>
            <a:ext cx="1332217" cy="1325563"/>
          </a:xfrm>
        </p:spPr>
        <p:txBody>
          <a:bodyPr/>
          <a:lstStyle/>
          <a:p>
            <a:r>
              <a:rPr lang="cs-CZ" sz="6600" dirty="0" smtClean="0">
                <a:latin typeface="Palatino Linotype" panose="02040502050505030304" pitchFamily="18" charset="0"/>
              </a:rPr>
              <a:t>14.</a:t>
            </a:r>
            <a:endParaRPr lang="cs-CZ" sz="6600" dirty="0"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9227128" y="3339175"/>
            <a:ext cx="2678545" cy="3352624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127000"/>
          </a:effectLst>
        </p:spPr>
      </p:pic>
      <p:sp>
        <p:nvSpPr>
          <p:cNvPr id="8" name="Obdélník 7"/>
          <p:cNvSpPr/>
          <p:nvPr/>
        </p:nvSpPr>
        <p:spPr>
          <a:xfrm>
            <a:off x="9790417" y="208124"/>
            <a:ext cx="2189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ČEJKA 2022</a:t>
            </a:r>
            <a:b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literární </a:t>
            </a:r>
            <a:r>
              <a:rPr lang="cs-CZ" dirty="0" err="1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poznávačka</a:t>
            </a:r>
            <a: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  <a:t/>
            </a:r>
            <a:b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Picture 2" descr="Český voják Švejk je světově proslulý. Kde všude najdete jeho sochy? | Náš  REG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10" y="1027906"/>
            <a:ext cx="5775983" cy="4859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145" y="365125"/>
            <a:ext cx="1332217" cy="1325563"/>
          </a:xfrm>
        </p:spPr>
        <p:txBody>
          <a:bodyPr/>
          <a:lstStyle/>
          <a:p>
            <a:r>
              <a:rPr lang="cs-CZ" sz="6600" dirty="0" smtClean="0">
                <a:latin typeface="Palatino Linotype" panose="02040502050505030304" pitchFamily="18" charset="0"/>
              </a:rPr>
              <a:t>15.</a:t>
            </a:r>
            <a:endParaRPr lang="cs-CZ" sz="6600" dirty="0"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9227128" y="3339175"/>
            <a:ext cx="2678545" cy="3352624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127000"/>
          </a:effectLst>
        </p:spPr>
      </p:pic>
      <p:sp>
        <p:nvSpPr>
          <p:cNvPr id="8" name="Obdélník 7"/>
          <p:cNvSpPr/>
          <p:nvPr/>
        </p:nvSpPr>
        <p:spPr>
          <a:xfrm>
            <a:off x="9790417" y="208124"/>
            <a:ext cx="2189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ČEJKA 2022</a:t>
            </a:r>
            <a:b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literární </a:t>
            </a:r>
            <a:r>
              <a:rPr lang="cs-CZ" dirty="0" err="1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poznávačka</a:t>
            </a:r>
            <a: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  <a:t/>
            </a:r>
            <a:b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Picture 2" descr="Kultovní Malý princ s hlasy Vosky a Jiráskové v jedinečné audioknize zdarma  - iDNES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55" y="1690688"/>
            <a:ext cx="7216838" cy="4059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145" y="365125"/>
            <a:ext cx="1332217" cy="1325563"/>
          </a:xfrm>
        </p:spPr>
        <p:txBody>
          <a:bodyPr/>
          <a:lstStyle/>
          <a:p>
            <a:r>
              <a:rPr lang="cs-CZ" sz="6600" dirty="0" smtClean="0">
                <a:latin typeface="Palatino Linotype" panose="02040502050505030304" pitchFamily="18" charset="0"/>
              </a:rPr>
              <a:t>16.</a:t>
            </a:r>
            <a:endParaRPr lang="cs-CZ" sz="6600" dirty="0"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9227128" y="3339175"/>
            <a:ext cx="2678545" cy="3352624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127000"/>
          </a:effectLst>
        </p:spPr>
      </p:pic>
      <p:sp>
        <p:nvSpPr>
          <p:cNvPr id="8" name="Obdélník 7"/>
          <p:cNvSpPr/>
          <p:nvPr/>
        </p:nvSpPr>
        <p:spPr>
          <a:xfrm>
            <a:off x="9790417" y="208124"/>
            <a:ext cx="2189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ČEJKA 2022</a:t>
            </a:r>
            <a:b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literární </a:t>
            </a:r>
            <a:r>
              <a:rPr lang="cs-CZ" dirty="0" err="1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poznávačka</a:t>
            </a:r>
            <a: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  <a:t/>
            </a:r>
            <a:b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>
                <a:latin typeface="Palatino Linotype" panose="02040502050505030304" pitchFamily="18" charset="0"/>
              </a:rPr>
              <a:t>Doprava, doleva, doleva a do kopce. Doprava, doleva, doleva a pak do kopce. Nebo doprava a pak do kopce? Zatraceně. Jirka Klimeš otevřel oči a ještě jednou se podíval na mobil. Modrý puntík na mapě stále ukazoval druhou ulici severně od náměstí Míru. Dobře, takže doprava, doleva, doleva a pak nahoru do kopce. Jasná věc. </a:t>
            </a:r>
            <a:r>
              <a:rPr lang="cs-CZ" i="1" dirty="0" smtClean="0">
                <a:latin typeface="Palatino Linotype" panose="02040502050505030304" pitchFamily="18" charset="0"/>
              </a:rPr>
              <a:t/>
            </a:r>
            <a:br>
              <a:rPr lang="cs-CZ" i="1" dirty="0" smtClean="0">
                <a:latin typeface="Palatino Linotype" panose="02040502050505030304" pitchFamily="18" charset="0"/>
              </a:rPr>
            </a:br>
            <a:r>
              <a:rPr lang="cs-CZ" i="1" dirty="0" smtClean="0">
                <a:latin typeface="Palatino Linotype" panose="02040502050505030304" pitchFamily="18" charset="0"/>
              </a:rPr>
              <a:t>Ale </a:t>
            </a:r>
            <a:r>
              <a:rPr lang="cs-CZ" i="1" dirty="0">
                <a:latin typeface="Palatino Linotype" panose="02040502050505030304" pitchFamily="18" charset="0"/>
              </a:rPr>
              <a:t>stejně to bude zázrak, jestli nezabloudí. </a:t>
            </a:r>
            <a:r>
              <a:rPr lang="cs-CZ" i="1" dirty="0" smtClean="0">
                <a:latin typeface="Palatino Linotype" panose="02040502050505030304" pitchFamily="18" charset="0"/>
              </a:rPr>
              <a:t/>
            </a:r>
            <a:br>
              <a:rPr lang="cs-CZ" i="1" dirty="0" smtClean="0">
                <a:latin typeface="Palatino Linotype" panose="02040502050505030304" pitchFamily="18" charset="0"/>
              </a:rPr>
            </a:br>
            <a:r>
              <a:rPr lang="cs-CZ" i="1" dirty="0" smtClean="0">
                <a:latin typeface="Palatino Linotype" panose="02040502050505030304" pitchFamily="18" charset="0"/>
              </a:rPr>
              <a:t>GPS </a:t>
            </a:r>
            <a:r>
              <a:rPr lang="cs-CZ" i="1" dirty="0">
                <a:latin typeface="Palatino Linotype" panose="02040502050505030304" pitchFamily="18" charset="0"/>
              </a:rPr>
              <a:t>je super věc, ale jenom tady na Vinohradech. </a:t>
            </a:r>
            <a:r>
              <a:rPr lang="cs-CZ" i="1" dirty="0" smtClean="0">
                <a:latin typeface="Palatino Linotype" panose="02040502050505030304" pitchFamily="18" charset="0"/>
              </a:rPr>
              <a:t/>
            </a:r>
            <a:br>
              <a:rPr lang="cs-CZ" i="1" dirty="0" smtClean="0">
                <a:latin typeface="Palatino Linotype" panose="02040502050505030304" pitchFamily="18" charset="0"/>
              </a:rPr>
            </a:br>
            <a:r>
              <a:rPr lang="cs-CZ" i="1" dirty="0" smtClean="0">
                <a:latin typeface="Palatino Linotype" panose="02040502050505030304" pitchFamily="18" charset="0"/>
              </a:rPr>
              <a:t>Až </a:t>
            </a:r>
            <a:r>
              <a:rPr lang="cs-CZ" i="1" dirty="0">
                <a:latin typeface="Palatino Linotype" panose="02040502050505030304" pitchFamily="18" charset="0"/>
              </a:rPr>
              <a:t>vyleze nahoru na…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3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145" y="365125"/>
            <a:ext cx="1332217" cy="1325563"/>
          </a:xfrm>
        </p:spPr>
        <p:txBody>
          <a:bodyPr/>
          <a:lstStyle/>
          <a:p>
            <a:r>
              <a:rPr lang="cs-CZ" sz="6600" dirty="0" smtClean="0">
                <a:latin typeface="Palatino Linotype" panose="02040502050505030304" pitchFamily="18" charset="0"/>
              </a:rPr>
              <a:t>17.</a:t>
            </a:r>
            <a:endParaRPr lang="cs-CZ" sz="6600" dirty="0"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9227128" y="3339175"/>
            <a:ext cx="2678545" cy="3352624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127000"/>
          </a:effectLst>
        </p:spPr>
      </p:pic>
      <p:sp>
        <p:nvSpPr>
          <p:cNvPr id="8" name="Obdélník 7"/>
          <p:cNvSpPr/>
          <p:nvPr/>
        </p:nvSpPr>
        <p:spPr>
          <a:xfrm>
            <a:off x="9790417" y="208124"/>
            <a:ext cx="2189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ČEJKA 2022</a:t>
            </a:r>
            <a:b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literární </a:t>
            </a:r>
            <a:r>
              <a:rPr lang="cs-CZ" dirty="0" err="1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poznávačka</a:t>
            </a:r>
            <a: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  <a:t/>
            </a:r>
            <a:b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>
                <a:latin typeface="Palatino Linotype" panose="02040502050505030304" pitchFamily="18" charset="0"/>
              </a:rPr>
              <a:t>"Hej!" vzkřikl </a:t>
            </a:r>
            <a:r>
              <a:rPr lang="cs-CZ" i="1" dirty="0" err="1">
                <a:latin typeface="Palatino Linotype" panose="02040502050505030304" pitchFamily="18" charset="0"/>
              </a:rPr>
              <a:t>Mamutík</a:t>
            </a:r>
            <a:r>
              <a:rPr lang="cs-CZ" i="1" dirty="0">
                <a:latin typeface="Palatino Linotype" panose="02040502050505030304" pitchFamily="18" charset="0"/>
              </a:rPr>
              <a:t> mocným hlasem.</a:t>
            </a:r>
            <a:br>
              <a:rPr lang="cs-CZ" i="1" dirty="0">
                <a:latin typeface="Palatino Linotype" panose="02040502050505030304" pitchFamily="18" charset="0"/>
              </a:rPr>
            </a:br>
            <a:r>
              <a:rPr lang="cs-CZ" i="1" dirty="0">
                <a:latin typeface="Palatino Linotype" panose="02040502050505030304" pitchFamily="18" charset="0"/>
              </a:rPr>
              <a:t>Rozohnění lovci se mžikem zarazili s nohama podťatýma.</a:t>
            </a:r>
            <a:br>
              <a:rPr lang="cs-CZ" i="1" dirty="0">
                <a:latin typeface="Palatino Linotype" panose="02040502050505030304" pitchFamily="18" charset="0"/>
              </a:rPr>
            </a:br>
            <a:r>
              <a:rPr lang="cs-CZ" i="1" dirty="0">
                <a:latin typeface="Palatino Linotype" panose="02040502050505030304" pitchFamily="18" charset="0"/>
              </a:rPr>
              <a:t>"Sem!" kázal náčelník a silně se rozkašlal. Přemáhal se a nedával na sobě znát, jak jím třese zimnice.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65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10837"/>
            <a:ext cx="12192000" cy="2711021"/>
          </a:xfrm>
        </p:spPr>
        <p:txBody>
          <a:bodyPr>
            <a:normAutofit/>
          </a:bodyPr>
          <a:lstStyle/>
          <a:p>
            <a:r>
              <a:rPr lang="cs-CZ" sz="1600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   </a:t>
            </a:r>
            <a:r>
              <a:rPr lang="cs-CZ" sz="4000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  </a:t>
            </a:r>
            <a:r>
              <a:rPr lang="cs-CZ" sz="5400" dirty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  <a:t/>
            </a:r>
            <a:br>
              <a:rPr lang="cs-CZ" sz="5400" dirty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sz="4000" dirty="0" smtClean="0">
                <a:latin typeface="Palatino Linotype" panose="02040502050505030304" pitchFamily="18" charset="0"/>
                <a:cs typeface="Mongolian Baiti" panose="03000500000000000000" pitchFamily="66" charset="0"/>
              </a:rPr>
              <a:t>Pravidla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3664" y="3106995"/>
            <a:ext cx="6644671" cy="3018502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Palatino Linotype" panose="02040502050505030304" pitchFamily="18" charset="0"/>
              </a:rPr>
              <a:t>V první části na fotografii/obrázku uvidíš literární autory, tvým úkolem je napsat jejich jméno. </a:t>
            </a:r>
            <a:br>
              <a:rPr lang="cs-CZ" sz="2000" dirty="0" smtClean="0">
                <a:latin typeface="Palatino Linotype" panose="02040502050505030304" pitchFamily="18" charset="0"/>
              </a:rPr>
            </a:br>
            <a:r>
              <a:rPr lang="cs-CZ" sz="2000" dirty="0" smtClean="0">
                <a:latin typeface="Palatino Linotype" panose="02040502050505030304" pitchFamily="18" charset="0"/>
              </a:rPr>
              <a:t>U některých můžeš vybrat z možností a), b), c).</a:t>
            </a:r>
            <a:endParaRPr lang="cs-CZ" sz="2000" dirty="0">
              <a:latin typeface="Palatino Linotype" panose="02040502050505030304" pitchFamily="18" charset="0"/>
            </a:endParaRPr>
          </a:p>
          <a:p>
            <a:r>
              <a:rPr lang="cs-CZ" sz="2000" dirty="0" smtClean="0">
                <a:latin typeface="Palatino Linotype" panose="02040502050505030304" pitchFamily="18" charset="0"/>
              </a:rPr>
              <a:t>V druhé části budou na snímcích různé literární postavy. Napiš jméno fiktivní postavy, </a:t>
            </a:r>
            <a:br>
              <a:rPr lang="cs-CZ" sz="2000" dirty="0" smtClean="0">
                <a:latin typeface="Palatino Linotype" panose="02040502050505030304" pitchFamily="18" charset="0"/>
              </a:rPr>
            </a:br>
            <a:r>
              <a:rPr lang="cs-CZ" sz="2000" dirty="0" smtClean="0">
                <a:latin typeface="Palatino Linotype" panose="02040502050505030304" pitchFamily="18" charset="0"/>
              </a:rPr>
              <a:t>kterou obrázek znázorňuje.</a:t>
            </a:r>
            <a:endParaRPr lang="cs-CZ" sz="2000" dirty="0">
              <a:latin typeface="Palatino Linotype" panose="02040502050505030304" pitchFamily="18" charset="0"/>
            </a:endParaRPr>
          </a:p>
          <a:p>
            <a:r>
              <a:rPr lang="cs-CZ" sz="2000" dirty="0" smtClean="0">
                <a:latin typeface="Palatino Linotype" panose="02040502050505030304" pitchFamily="18" charset="0"/>
              </a:rPr>
              <a:t>Ve </a:t>
            </a:r>
            <a:r>
              <a:rPr lang="cs-CZ" sz="2000" dirty="0" smtClean="0">
                <a:latin typeface="Palatino Linotype" panose="02040502050505030304" pitchFamily="18" charset="0"/>
              </a:rPr>
              <a:t>třetí </a:t>
            </a:r>
            <a:r>
              <a:rPr lang="cs-CZ" sz="2000" dirty="0" smtClean="0">
                <a:latin typeface="Palatino Linotype" panose="02040502050505030304" pitchFamily="18" charset="0"/>
              </a:rPr>
              <a:t>části bude tvým úkolem uhádnout, z jaké knihy pochází úryvek, který uvidíš před sebou.</a:t>
            </a:r>
            <a:br>
              <a:rPr lang="cs-CZ" sz="2000" dirty="0" smtClean="0">
                <a:latin typeface="Palatino Linotype" panose="02040502050505030304" pitchFamily="18" charset="0"/>
              </a:rPr>
            </a:br>
            <a:endParaRPr lang="cs-CZ" sz="2000" dirty="0">
              <a:latin typeface="Palatino Linotype" panose="02040502050505030304" pitchFamily="18" charset="0"/>
            </a:endParaRPr>
          </a:p>
          <a:p>
            <a:endParaRPr lang="cs-CZ" sz="2000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r="52075" b="63946"/>
          <a:stretch/>
        </p:blipFill>
        <p:spPr>
          <a:xfrm>
            <a:off x="9250218" y="2184479"/>
            <a:ext cx="2351708" cy="2340893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317500"/>
          </a:effectLst>
        </p:spPr>
      </p:pic>
      <p:pic>
        <p:nvPicPr>
          <p:cNvPr id="8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r="52075" b="63946"/>
          <a:stretch/>
        </p:blipFill>
        <p:spPr>
          <a:xfrm flipH="1">
            <a:off x="590073" y="2184479"/>
            <a:ext cx="2351708" cy="2340893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317500"/>
          </a:effectLst>
        </p:spPr>
      </p:pic>
      <p:sp>
        <p:nvSpPr>
          <p:cNvPr id="10" name="Obdélník 9"/>
          <p:cNvSpPr/>
          <p:nvPr/>
        </p:nvSpPr>
        <p:spPr>
          <a:xfrm>
            <a:off x="9790417" y="208124"/>
            <a:ext cx="2189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ČEJKA 2022</a:t>
            </a:r>
            <a:b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literární </a:t>
            </a:r>
            <a:r>
              <a:rPr lang="cs-CZ" dirty="0" err="1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poznávačka</a:t>
            </a:r>
            <a: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  <a:t/>
            </a:r>
            <a:b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15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145" y="365125"/>
            <a:ext cx="1332217" cy="1325563"/>
          </a:xfrm>
        </p:spPr>
        <p:txBody>
          <a:bodyPr/>
          <a:lstStyle/>
          <a:p>
            <a:r>
              <a:rPr lang="cs-CZ" sz="6600" dirty="0" smtClean="0">
                <a:latin typeface="Palatino Linotype" panose="02040502050505030304" pitchFamily="18" charset="0"/>
              </a:rPr>
              <a:t>18.</a:t>
            </a:r>
            <a:endParaRPr lang="cs-CZ" sz="6600" dirty="0"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9227128" y="3339175"/>
            <a:ext cx="2678545" cy="3352624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127000"/>
          </a:effectLst>
        </p:spPr>
      </p:pic>
      <p:sp>
        <p:nvSpPr>
          <p:cNvPr id="8" name="Obdélník 7"/>
          <p:cNvSpPr/>
          <p:nvPr/>
        </p:nvSpPr>
        <p:spPr>
          <a:xfrm>
            <a:off x="9790417" y="208124"/>
            <a:ext cx="2189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ČEJKA 2022</a:t>
            </a:r>
            <a:b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literární </a:t>
            </a:r>
            <a:r>
              <a:rPr lang="cs-CZ" dirty="0" err="1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poznávačka</a:t>
            </a:r>
            <a: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  <a:t/>
            </a:r>
            <a:b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>
                <a:latin typeface="Palatino Linotype" panose="02040502050505030304" pitchFamily="18" charset="0"/>
              </a:rPr>
              <a:t>O lásce šeptal tichý mech,</a:t>
            </a:r>
            <a:br>
              <a:rPr lang="cs-CZ" i="1" dirty="0">
                <a:latin typeface="Palatino Linotype" panose="02040502050505030304" pitchFamily="18" charset="0"/>
              </a:rPr>
            </a:br>
            <a:r>
              <a:rPr lang="cs-CZ" i="1" dirty="0" err="1">
                <a:latin typeface="Palatino Linotype" panose="02040502050505030304" pitchFamily="18" charset="0"/>
              </a:rPr>
              <a:t>květoucí</a:t>
            </a:r>
            <a:r>
              <a:rPr lang="cs-CZ" i="1" dirty="0">
                <a:latin typeface="Palatino Linotype" panose="02040502050505030304" pitchFamily="18" charset="0"/>
              </a:rPr>
              <a:t> strom lhal lásky žel,</a:t>
            </a:r>
            <a:br>
              <a:rPr lang="cs-CZ" i="1" dirty="0">
                <a:latin typeface="Palatino Linotype" panose="02040502050505030304" pitchFamily="18" charset="0"/>
              </a:rPr>
            </a:br>
            <a:r>
              <a:rPr lang="cs-CZ" i="1" dirty="0">
                <a:latin typeface="Palatino Linotype" panose="02040502050505030304" pitchFamily="18" charset="0"/>
              </a:rPr>
              <a:t>svou lásku slavík růži pěl,</a:t>
            </a:r>
            <a:br>
              <a:rPr lang="cs-CZ" i="1" dirty="0">
                <a:latin typeface="Palatino Linotype" panose="02040502050505030304" pitchFamily="18" charset="0"/>
              </a:rPr>
            </a:br>
            <a:r>
              <a:rPr lang="cs-CZ" i="1" dirty="0" err="1">
                <a:latin typeface="Palatino Linotype" panose="02040502050505030304" pitchFamily="18" charset="0"/>
              </a:rPr>
              <a:t>růžinu</a:t>
            </a:r>
            <a:r>
              <a:rPr lang="cs-CZ" i="1" dirty="0">
                <a:latin typeface="Palatino Linotype" panose="02040502050505030304" pitchFamily="18" charset="0"/>
              </a:rPr>
              <a:t> jevil vonný vdech.</a:t>
            </a:r>
            <a:endParaRPr lang="cs-CZ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cs-CZ" i="1" dirty="0">
                <a:latin typeface="Palatino Linotype" panose="02040502050505030304" pitchFamily="18" charset="0"/>
              </a:rPr>
              <a:t>Jezero hladké v křovích stinných</a:t>
            </a:r>
            <a:br>
              <a:rPr lang="cs-CZ" i="1" dirty="0">
                <a:latin typeface="Palatino Linotype" panose="02040502050505030304" pitchFamily="18" charset="0"/>
              </a:rPr>
            </a:br>
            <a:r>
              <a:rPr lang="cs-CZ" i="1" dirty="0">
                <a:latin typeface="Palatino Linotype" panose="02040502050505030304" pitchFamily="18" charset="0"/>
              </a:rPr>
              <a:t>zvučelo temně tajný bol,</a:t>
            </a:r>
            <a:br>
              <a:rPr lang="cs-CZ" i="1" dirty="0">
                <a:latin typeface="Palatino Linotype" panose="02040502050505030304" pitchFamily="18" charset="0"/>
              </a:rPr>
            </a:br>
            <a:r>
              <a:rPr lang="cs-CZ" i="1" dirty="0">
                <a:latin typeface="Palatino Linotype" panose="02040502050505030304" pitchFamily="18" charset="0"/>
              </a:rPr>
              <a:t>břeh je objímal kol a kol,</a:t>
            </a:r>
            <a:br>
              <a:rPr lang="cs-CZ" i="1" dirty="0">
                <a:latin typeface="Palatino Linotype" panose="02040502050505030304" pitchFamily="18" charset="0"/>
              </a:rPr>
            </a:br>
            <a:r>
              <a:rPr lang="cs-CZ" i="1" dirty="0">
                <a:latin typeface="Palatino Linotype" panose="02040502050505030304" pitchFamily="18" charset="0"/>
              </a:rPr>
              <a:t>a slunce jasná světů jiných</a:t>
            </a:r>
            <a:br>
              <a:rPr lang="cs-CZ" i="1" dirty="0">
                <a:latin typeface="Palatino Linotype" panose="02040502050505030304" pitchFamily="18" charset="0"/>
              </a:rPr>
            </a:br>
            <a:r>
              <a:rPr lang="cs-CZ" i="1" dirty="0">
                <a:latin typeface="Palatino Linotype" panose="02040502050505030304" pitchFamily="18" charset="0"/>
              </a:rPr>
              <a:t>bloudila blankytnými pásky,</a:t>
            </a:r>
            <a:br>
              <a:rPr lang="cs-CZ" i="1" dirty="0">
                <a:latin typeface="Palatino Linotype" panose="02040502050505030304" pitchFamily="18" charset="0"/>
              </a:rPr>
            </a:br>
            <a:r>
              <a:rPr lang="cs-CZ" i="1" dirty="0">
                <a:latin typeface="Palatino Linotype" panose="02040502050505030304" pitchFamily="18" charset="0"/>
              </a:rPr>
              <a:t>planoucí tam co slzy lásky.</a:t>
            </a:r>
            <a:endParaRPr lang="cs-CZ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22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145" y="365125"/>
            <a:ext cx="1332217" cy="1325563"/>
          </a:xfrm>
        </p:spPr>
        <p:txBody>
          <a:bodyPr/>
          <a:lstStyle/>
          <a:p>
            <a:r>
              <a:rPr lang="cs-CZ" sz="6600" dirty="0" smtClean="0">
                <a:latin typeface="Palatino Linotype" panose="02040502050505030304" pitchFamily="18" charset="0"/>
              </a:rPr>
              <a:t>19.</a:t>
            </a:r>
            <a:endParaRPr lang="cs-CZ" sz="6600" dirty="0"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9227128" y="3339175"/>
            <a:ext cx="2678545" cy="3352624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127000"/>
          </a:effectLst>
        </p:spPr>
      </p:pic>
      <p:sp>
        <p:nvSpPr>
          <p:cNvPr id="8" name="Obdélník 7"/>
          <p:cNvSpPr/>
          <p:nvPr/>
        </p:nvSpPr>
        <p:spPr>
          <a:xfrm>
            <a:off x="9790417" y="208124"/>
            <a:ext cx="2189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ČEJKA 2022</a:t>
            </a:r>
            <a:b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literární </a:t>
            </a:r>
            <a:r>
              <a:rPr lang="cs-CZ" dirty="0" err="1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poznávačka</a:t>
            </a:r>
            <a: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  <a:t/>
            </a:r>
            <a:b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smtClean="0">
                <a:latin typeface="Palatino Linotype" panose="02040502050505030304" pitchFamily="18" charset="0"/>
              </a:rPr>
              <a:t>Jednou </a:t>
            </a:r>
            <a:r>
              <a:rPr lang="cs-CZ" i="1" dirty="0">
                <a:latin typeface="Palatino Linotype" panose="02040502050505030304" pitchFamily="18" charset="0"/>
              </a:rPr>
              <a:t>v létě maminka napekla bábovku, do košíku přidala láhev vína a řekla:</a:t>
            </a:r>
            <a:br>
              <a:rPr lang="cs-CZ" i="1" dirty="0">
                <a:latin typeface="Palatino Linotype" panose="02040502050505030304" pitchFamily="18" charset="0"/>
              </a:rPr>
            </a:br>
            <a:r>
              <a:rPr lang="cs-CZ" i="1" dirty="0">
                <a:latin typeface="Palatino Linotype" panose="02040502050505030304" pitchFamily="18" charset="0"/>
              </a:rPr>
              <a:t>„Babička má dneska svátek. Vezmi košík a zanes ho k babičce do chaloupky. Ale jdi rovnou, ať se v lese nezatouláš!“ 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71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145" y="365125"/>
            <a:ext cx="1332217" cy="1325563"/>
          </a:xfrm>
        </p:spPr>
        <p:txBody>
          <a:bodyPr/>
          <a:lstStyle/>
          <a:p>
            <a:r>
              <a:rPr lang="cs-CZ" sz="6600" dirty="0" smtClean="0">
                <a:latin typeface="Palatino Linotype" panose="02040502050505030304" pitchFamily="18" charset="0"/>
              </a:rPr>
              <a:t>20.</a:t>
            </a:r>
            <a:endParaRPr lang="cs-CZ" sz="6600" dirty="0"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9227128" y="3339175"/>
            <a:ext cx="2678545" cy="3352624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127000"/>
          </a:effectLst>
        </p:spPr>
      </p:pic>
      <p:sp>
        <p:nvSpPr>
          <p:cNvPr id="8" name="Obdélník 7"/>
          <p:cNvSpPr/>
          <p:nvPr/>
        </p:nvSpPr>
        <p:spPr>
          <a:xfrm>
            <a:off x="9790417" y="208124"/>
            <a:ext cx="2189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ČEJKA 2022</a:t>
            </a:r>
            <a:b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literární </a:t>
            </a:r>
            <a:r>
              <a:rPr lang="cs-CZ" dirty="0" err="1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poznávačka</a:t>
            </a:r>
            <a: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  <a:t/>
            </a:r>
            <a:b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>
                <a:latin typeface="Palatino Linotype" panose="02040502050505030304" pitchFamily="18" charset="0"/>
              </a:rPr>
              <a:t>Šiju, šiju si botičky</a:t>
            </a:r>
            <a:br>
              <a:rPr lang="cs-CZ" i="1" dirty="0">
                <a:latin typeface="Palatino Linotype" panose="02040502050505030304" pitchFamily="18" charset="0"/>
              </a:rPr>
            </a:br>
            <a:r>
              <a:rPr lang="cs-CZ" i="1" dirty="0">
                <a:latin typeface="Palatino Linotype" panose="02040502050505030304" pitchFamily="18" charset="0"/>
              </a:rPr>
              <a:t>do sucha i do vodičky:</a:t>
            </a:r>
            <a:br>
              <a:rPr lang="cs-CZ" i="1" dirty="0">
                <a:latin typeface="Palatino Linotype" panose="02040502050505030304" pitchFamily="18" charset="0"/>
              </a:rPr>
            </a:br>
            <a:r>
              <a:rPr lang="cs-CZ" i="1" dirty="0">
                <a:latin typeface="Palatino Linotype" panose="02040502050505030304" pitchFamily="18" charset="0"/>
              </a:rPr>
              <a:t>sviť, měsíčku, sviť,</a:t>
            </a:r>
            <a:br>
              <a:rPr lang="cs-CZ" i="1" dirty="0">
                <a:latin typeface="Palatino Linotype" panose="02040502050505030304" pitchFamily="18" charset="0"/>
              </a:rPr>
            </a:br>
            <a:r>
              <a:rPr lang="cs-CZ" i="1" dirty="0">
                <a:latin typeface="Palatino Linotype" panose="02040502050505030304" pitchFamily="18" charset="0"/>
              </a:rPr>
              <a:t>ať mi šije niť.</a:t>
            </a:r>
          </a:p>
          <a:p>
            <a:pPr marL="0" indent="0">
              <a:buNone/>
            </a:pPr>
            <a:r>
              <a:rPr lang="cs-CZ" i="1" dirty="0">
                <a:latin typeface="Palatino Linotype" panose="02040502050505030304" pitchFamily="18" charset="0"/>
              </a:rPr>
              <a:t>Dnes je čtvrtek, </a:t>
            </a:r>
            <a:r>
              <a:rPr lang="cs-CZ" i="1" dirty="0" err="1">
                <a:latin typeface="Palatino Linotype" panose="02040502050505030304" pitchFamily="18" charset="0"/>
              </a:rPr>
              <a:t>zejtra</a:t>
            </a:r>
            <a:r>
              <a:rPr lang="cs-CZ" i="1" dirty="0">
                <a:latin typeface="Palatino Linotype" panose="02040502050505030304" pitchFamily="18" charset="0"/>
              </a:rPr>
              <a:t> pátek -</a:t>
            </a:r>
            <a:br>
              <a:rPr lang="cs-CZ" i="1" dirty="0">
                <a:latin typeface="Palatino Linotype" panose="02040502050505030304" pitchFamily="18" charset="0"/>
              </a:rPr>
            </a:br>
            <a:r>
              <a:rPr lang="cs-CZ" i="1" dirty="0">
                <a:latin typeface="Palatino Linotype" panose="02040502050505030304" pitchFamily="18" charset="0"/>
              </a:rPr>
              <a:t>šiju, šiju si kabátek:</a:t>
            </a:r>
            <a:br>
              <a:rPr lang="cs-CZ" i="1" dirty="0">
                <a:latin typeface="Palatino Linotype" panose="02040502050505030304" pitchFamily="18" charset="0"/>
              </a:rPr>
            </a:br>
            <a:r>
              <a:rPr lang="cs-CZ" i="1" dirty="0">
                <a:latin typeface="Palatino Linotype" panose="02040502050505030304" pitchFamily="18" charset="0"/>
              </a:rPr>
              <a:t>sviť, měsíčku, sviť,</a:t>
            </a:r>
            <a:br>
              <a:rPr lang="cs-CZ" i="1" dirty="0">
                <a:latin typeface="Palatino Linotype" panose="02040502050505030304" pitchFamily="18" charset="0"/>
              </a:rPr>
            </a:br>
            <a:r>
              <a:rPr lang="cs-CZ" i="1" dirty="0">
                <a:latin typeface="Palatino Linotype" panose="02040502050505030304" pitchFamily="18" charset="0"/>
              </a:rPr>
              <a:t>ať mi šije niť.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5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981345"/>
            <a:ext cx="6890327" cy="2387600"/>
          </a:xfrm>
        </p:spPr>
        <p:txBody>
          <a:bodyPr>
            <a:normAutofit fontScale="90000"/>
          </a:bodyPr>
          <a:lstStyle/>
          <a:p>
            <a:r>
              <a:rPr lang="cs-CZ" sz="4900" dirty="0" smtClean="0">
                <a:latin typeface="Palatino Linotype" panose="02040502050505030304" pitchFamily="18" charset="0"/>
                <a:cs typeface="Mongolian Baiti" panose="03000500000000000000" pitchFamily="66" charset="0"/>
              </a:rPr>
              <a:t>správné odpovědi</a:t>
            </a:r>
            <a:br>
              <a:rPr lang="cs-CZ" sz="4900" dirty="0" smtClean="0">
                <a:latin typeface="Palatino Linotype" panose="02040502050505030304" pitchFamily="18" charset="0"/>
                <a:cs typeface="Mongolian Baiti" panose="03000500000000000000" pitchFamily="66" charset="0"/>
              </a:rPr>
            </a:br>
            <a:r>
              <a:rPr lang="cs-CZ" sz="5300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/>
            </a:r>
            <a:br>
              <a:rPr lang="cs-CZ" sz="5300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ČEJKA 2022</a:t>
            </a:r>
            <a:b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literární </a:t>
            </a:r>
            <a:r>
              <a:rPr lang="cs-CZ" dirty="0" err="1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poznávačka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823356"/>
            <a:ext cx="6890327" cy="1383245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Palatino Linotype" panose="02040502050505030304" pitchFamily="18" charset="0"/>
              </a:rPr>
              <a:t>Za každý správný tip si přičti 1 bod.</a:t>
            </a:r>
          </a:p>
          <a:p>
            <a:r>
              <a:rPr lang="cs-CZ" sz="2000" dirty="0" smtClean="0">
                <a:latin typeface="Palatino Linotype" panose="02040502050505030304" pitchFamily="18" charset="0"/>
              </a:rPr>
              <a:t>Nepočítají se zkomolená nebo jinak špatně napsaná</a:t>
            </a:r>
            <a:br>
              <a:rPr lang="cs-CZ" sz="2000" dirty="0" smtClean="0">
                <a:latin typeface="Palatino Linotype" panose="02040502050505030304" pitchFamily="18" charset="0"/>
              </a:rPr>
            </a:br>
            <a:r>
              <a:rPr lang="cs-CZ" sz="2000" dirty="0" smtClean="0">
                <a:latin typeface="Palatino Linotype" panose="02040502050505030304" pitchFamily="18" charset="0"/>
              </a:rPr>
              <a:t> jména autorů, postav i literárních děl.</a:t>
            </a:r>
            <a:endParaRPr lang="cs-CZ" sz="2000" dirty="0"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6755347" y="383834"/>
            <a:ext cx="5187271" cy="6492692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479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 txBox="1">
            <a:spLocks/>
          </p:cNvSpPr>
          <p:nvPr/>
        </p:nvSpPr>
        <p:spPr>
          <a:xfrm>
            <a:off x="757382" y="2142836"/>
            <a:ext cx="2998542" cy="4451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cs-CZ" sz="2000" dirty="0" smtClean="0">
                <a:latin typeface="Palatino Linotype" panose="02040502050505030304" pitchFamily="18" charset="0"/>
              </a:rPr>
              <a:t>Karel Čapek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cs-CZ" sz="2000" dirty="0" smtClean="0">
                <a:latin typeface="Palatino Linotype" panose="02040502050505030304" pitchFamily="18" charset="0"/>
              </a:rPr>
              <a:t>Jaroslav Hašek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cs-CZ" sz="2000" dirty="0" smtClean="0">
                <a:latin typeface="Palatino Linotype" panose="02040502050505030304" pitchFamily="18" charset="0"/>
              </a:rPr>
              <a:t>Václav Havel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cs-CZ" sz="2000" dirty="0" smtClean="0">
                <a:latin typeface="Palatino Linotype" panose="02040502050505030304" pitchFamily="18" charset="0"/>
              </a:rPr>
              <a:t>Božena Němcová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cs-CZ" sz="2000" dirty="0" smtClean="0">
                <a:latin typeface="Palatino Linotype" panose="02040502050505030304" pitchFamily="18" charset="0"/>
              </a:rPr>
              <a:t>J. K. </a:t>
            </a:r>
            <a:r>
              <a:rPr lang="cs-CZ" sz="2000" dirty="0" err="1" smtClean="0">
                <a:latin typeface="Palatino Linotype" panose="02040502050505030304" pitchFamily="18" charset="0"/>
              </a:rPr>
              <a:t>Rowling</a:t>
            </a:r>
            <a:endParaRPr lang="cs-CZ" sz="2000" dirty="0" smtClean="0">
              <a:latin typeface="Palatino Linotype" panose="02040502050505030304" pitchFamily="18" charset="0"/>
            </a:endParaRP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cs-CZ" sz="2000" dirty="0" smtClean="0">
                <a:latin typeface="Palatino Linotype" panose="02040502050505030304" pitchFamily="18" charset="0"/>
              </a:rPr>
              <a:t>Robinson </a:t>
            </a:r>
            <a:r>
              <a:rPr lang="cs-CZ" sz="2000" dirty="0" err="1" smtClean="0">
                <a:latin typeface="Palatino Linotype" panose="02040502050505030304" pitchFamily="18" charset="0"/>
              </a:rPr>
              <a:t>Crusoe</a:t>
            </a:r>
            <a:r>
              <a:rPr lang="cs-CZ" sz="2000" dirty="0" smtClean="0">
                <a:latin typeface="Palatino Linotype" panose="02040502050505030304" pitchFamily="18" charset="0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cs-CZ" sz="2000" dirty="0" smtClean="0">
                <a:latin typeface="Palatino Linotype" panose="02040502050505030304" pitchFamily="18" charset="0"/>
              </a:rPr>
              <a:t>Krysař 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cs-CZ" sz="2000" dirty="0" smtClean="0">
                <a:latin typeface="Palatino Linotype" panose="02040502050505030304" pitchFamily="18" charset="0"/>
              </a:rPr>
              <a:t>Dášeňka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cs-CZ" sz="2000" dirty="0" err="1" smtClean="0">
                <a:latin typeface="Palatino Linotype" panose="02040502050505030304" pitchFamily="18" charset="0"/>
              </a:rPr>
              <a:t>Bilbo</a:t>
            </a:r>
            <a:r>
              <a:rPr lang="cs-CZ" sz="2000" dirty="0" smtClean="0">
                <a:latin typeface="Palatino Linotype" panose="02040502050505030304" pitchFamily="18" charset="0"/>
              </a:rPr>
              <a:t> Pytlík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cs-CZ" sz="2000" dirty="0" smtClean="0">
                <a:latin typeface="Palatino Linotype" panose="02040502050505030304" pitchFamily="18" charset="0"/>
              </a:rPr>
              <a:t>Polednice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endParaRPr lang="cs-CZ" sz="2000" dirty="0" smtClean="0">
              <a:latin typeface="Palatino Linotype" panose="02040502050505030304" pitchFamily="18" charset="0"/>
            </a:endParaRP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endParaRPr lang="cs-CZ" sz="2000" dirty="0" smtClean="0">
              <a:latin typeface="Palatino Linotype" panose="02040502050505030304" pitchFamily="18" charset="0"/>
            </a:endParaRP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endParaRPr lang="cs-CZ" sz="2000" dirty="0" smtClean="0">
              <a:latin typeface="Palatino Linotype" panose="02040502050505030304" pitchFamily="18" charset="0"/>
            </a:endParaRP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endParaRPr lang="cs-CZ" sz="2000" dirty="0" smtClean="0">
              <a:latin typeface="Palatino Linotype" panose="02040502050505030304" pitchFamily="18" charset="0"/>
            </a:endParaRP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endParaRPr lang="cs-CZ" sz="2000" dirty="0"/>
          </a:p>
        </p:txBody>
      </p:sp>
      <p:pic>
        <p:nvPicPr>
          <p:cNvPr id="14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6755347" y="383834"/>
            <a:ext cx="5187271" cy="6492692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317500"/>
          </a:effectLst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3908621" y="2142835"/>
            <a:ext cx="2998542" cy="4451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 startAt="11"/>
            </a:pPr>
            <a:r>
              <a:rPr lang="cs-CZ" sz="2000" dirty="0" smtClean="0">
                <a:latin typeface="Palatino Linotype" panose="02040502050505030304" pitchFamily="18" charset="0"/>
              </a:rPr>
              <a:t>Praotec Čech</a:t>
            </a:r>
          </a:p>
          <a:p>
            <a:pPr marL="457200" indent="-457200" algn="l">
              <a:buFont typeface="+mj-lt"/>
              <a:buAutoNum type="arabicPeriod" startAt="11"/>
            </a:pPr>
            <a:r>
              <a:rPr lang="cs-CZ" sz="2000" dirty="0" smtClean="0">
                <a:latin typeface="Palatino Linotype" panose="02040502050505030304" pitchFamily="18" charset="0"/>
              </a:rPr>
              <a:t>Babička</a:t>
            </a:r>
          </a:p>
          <a:p>
            <a:pPr marL="457200" indent="-457200" algn="l">
              <a:buFont typeface="+mj-lt"/>
              <a:buAutoNum type="arabicPeriod" startAt="11"/>
            </a:pPr>
            <a:r>
              <a:rPr lang="cs-CZ" sz="2000" dirty="0" smtClean="0">
                <a:latin typeface="Palatino Linotype" panose="02040502050505030304" pitchFamily="18" charset="0"/>
              </a:rPr>
              <a:t>Král Lávra</a:t>
            </a:r>
          </a:p>
          <a:p>
            <a:pPr marL="457200" indent="-457200" algn="l">
              <a:buFont typeface="+mj-lt"/>
              <a:buAutoNum type="arabicPeriod" startAt="11"/>
            </a:pPr>
            <a:r>
              <a:rPr lang="cs-CZ" sz="2000" dirty="0" smtClean="0">
                <a:latin typeface="Palatino Linotype" panose="02040502050505030304" pitchFamily="18" charset="0"/>
              </a:rPr>
              <a:t>Josef Švejk</a:t>
            </a:r>
          </a:p>
          <a:p>
            <a:pPr marL="457200" indent="-457200" algn="l">
              <a:buFont typeface="+mj-lt"/>
              <a:buAutoNum type="arabicPeriod" startAt="11"/>
            </a:pPr>
            <a:r>
              <a:rPr lang="cs-CZ" sz="2000" dirty="0" smtClean="0">
                <a:latin typeface="Palatino Linotype" panose="02040502050505030304" pitchFamily="18" charset="0"/>
              </a:rPr>
              <a:t>Malý princ </a:t>
            </a:r>
          </a:p>
          <a:p>
            <a:pPr marL="457200" indent="-457200" algn="l">
              <a:buFont typeface="+mj-lt"/>
              <a:buAutoNum type="arabicPeriod" startAt="11"/>
            </a:pPr>
            <a:r>
              <a:rPr lang="cs-CZ" sz="2000" dirty="0" err="1" smtClean="0">
                <a:latin typeface="Palatino Linotype" panose="02040502050505030304" pitchFamily="18" charset="0"/>
              </a:rPr>
              <a:t>Prašina</a:t>
            </a:r>
            <a:endParaRPr lang="cs-CZ" sz="2000" dirty="0" smtClean="0">
              <a:latin typeface="Palatino Linotype" panose="02040502050505030304" pitchFamily="18" charset="0"/>
            </a:endParaRPr>
          </a:p>
          <a:p>
            <a:pPr marL="457200" indent="-457200" algn="l">
              <a:buFont typeface="+mj-lt"/>
              <a:buAutoNum type="arabicPeriod" startAt="11"/>
            </a:pPr>
            <a:r>
              <a:rPr lang="cs-CZ" sz="2000" dirty="0" smtClean="0">
                <a:latin typeface="Palatino Linotype" panose="02040502050505030304" pitchFamily="18" charset="0"/>
              </a:rPr>
              <a:t>Lovci mamutů</a:t>
            </a:r>
          </a:p>
          <a:p>
            <a:pPr marL="457200" indent="-457200" algn="l">
              <a:buFont typeface="+mj-lt"/>
              <a:buAutoNum type="arabicPeriod" startAt="11"/>
            </a:pPr>
            <a:r>
              <a:rPr lang="cs-CZ" sz="2000" dirty="0" smtClean="0">
                <a:latin typeface="Palatino Linotype" panose="02040502050505030304" pitchFamily="18" charset="0"/>
              </a:rPr>
              <a:t>Máj</a:t>
            </a:r>
          </a:p>
          <a:p>
            <a:pPr marL="457200" indent="-457200" algn="l">
              <a:buFont typeface="+mj-lt"/>
              <a:buAutoNum type="arabicPeriod" startAt="11"/>
            </a:pPr>
            <a:r>
              <a:rPr lang="cs-CZ" sz="2000" dirty="0" smtClean="0">
                <a:latin typeface="Palatino Linotype" panose="02040502050505030304" pitchFamily="18" charset="0"/>
              </a:rPr>
              <a:t>O Červené K</a:t>
            </a:r>
            <a:r>
              <a:rPr lang="cs-CZ" sz="2000" dirty="0" smtClean="0">
                <a:latin typeface="Palatino Linotype" panose="02040502050505030304" pitchFamily="18" charset="0"/>
              </a:rPr>
              <a:t>arkulce</a:t>
            </a:r>
          </a:p>
          <a:p>
            <a:pPr marL="457200" indent="-457200" algn="l">
              <a:buFont typeface="+mj-lt"/>
              <a:buAutoNum type="arabicPeriod" startAt="11"/>
            </a:pPr>
            <a:r>
              <a:rPr lang="cs-CZ" sz="2000" dirty="0" smtClean="0">
                <a:latin typeface="Palatino Linotype" panose="02040502050505030304" pitchFamily="18" charset="0"/>
              </a:rPr>
              <a:t>Vodník</a:t>
            </a:r>
            <a:endParaRPr lang="cs-CZ" sz="2000" dirty="0" smtClean="0">
              <a:latin typeface="Palatino Linotype" panose="02040502050505030304" pitchFamily="18" charset="0"/>
            </a:endParaRPr>
          </a:p>
          <a:p>
            <a:pPr marL="457200" indent="-457200" algn="l">
              <a:buFont typeface="+mj-lt"/>
              <a:buAutoNum type="arabicPeriod" startAt="11"/>
            </a:pPr>
            <a:endParaRPr lang="cs-CZ" sz="2000" dirty="0" smtClean="0">
              <a:latin typeface="Palatino Linotype" panose="02040502050505030304" pitchFamily="18" charset="0"/>
            </a:endParaRPr>
          </a:p>
          <a:p>
            <a:pPr marL="457200" indent="-457200" algn="l">
              <a:buFont typeface="Arial" panose="020B0604020202020204" pitchFamily="34" charset="0"/>
              <a:buAutoNum type="arabicPeriod" startAt="11"/>
            </a:pPr>
            <a:endParaRPr lang="cs-CZ" sz="2000" dirty="0" smtClean="0">
              <a:latin typeface="Palatino Linotype" panose="02040502050505030304" pitchFamily="18" charset="0"/>
            </a:endParaRPr>
          </a:p>
          <a:p>
            <a:pPr marL="457200" indent="-457200" algn="l">
              <a:buFont typeface="Arial" panose="020B0604020202020204" pitchFamily="34" charset="0"/>
              <a:buAutoNum type="arabicPeriod" startAt="11"/>
            </a:pPr>
            <a:endParaRPr lang="cs-CZ" sz="2000" dirty="0" smtClean="0">
              <a:latin typeface="Palatino Linotype" panose="02040502050505030304" pitchFamily="18" charset="0"/>
            </a:endParaRPr>
          </a:p>
          <a:p>
            <a:pPr marL="457200" indent="-457200" algn="l">
              <a:buFont typeface="Arial" panose="020B0604020202020204" pitchFamily="34" charset="0"/>
              <a:buAutoNum type="arabicPeriod" startAt="11"/>
            </a:pP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481782" y="878614"/>
            <a:ext cx="5968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>
                <a:latin typeface="Palatino Linotype" panose="02040502050505030304" pitchFamily="18" charset="0"/>
                <a:cs typeface="Mongolian Baiti" panose="03000500000000000000" pitchFamily="66" charset="0"/>
              </a:rPr>
              <a:t>správné odpovědi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7645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145" y="365125"/>
            <a:ext cx="9615874" cy="1325563"/>
          </a:xfrm>
        </p:spPr>
        <p:txBody>
          <a:bodyPr>
            <a:normAutofit/>
          </a:bodyPr>
          <a:lstStyle/>
          <a:p>
            <a:r>
              <a:rPr lang="cs-CZ" sz="6000" dirty="0" smtClean="0">
                <a:latin typeface="Palatino Linotype" panose="02040502050505030304" pitchFamily="18" charset="0"/>
              </a:rPr>
              <a:t>1. Poznej spisovatele.</a:t>
            </a:r>
            <a:endParaRPr lang="cs-CZ" sz="6000" dirty="0"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9227128" y="3339175"/>
            <a:ext cx="2678545" cy="3352624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127000"/>
          </a:effectLst>
        </p:spPr>
      </p:pic>
      <p:sp>
        <p:nvSpPr>
          <p:cNvPr id="7" name="Obdélník 6"/>
          <p:cNvSpPr/>
          <p:nvPr/>
        </p:nvSpPr>
        <p:spPr>
          <a:xfrm>
            <a:off x="9790417" y="208124"/>
            <a:ext cx="2189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ČEJKA 2022</a:t>
            </a:r>
            <a:b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literární </a:t>
            </a:r>
            <a:r>
              <a:rPr lang="cs-CZ" dirty="0" err="1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poznávačka</a:t>
            </a:r>
            <a: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  <a:t/>
            </a:r>
            <a:b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</a:br>
            <a:endParaRPr lang="cs-CZ" dirty="0"/>
          </a:p>
        </p:txBody>
      </p:sp>
      <p:pic>
        <p:nvPicPr>
          <p:cNvPr id="6" name="Picture 2" descr="Spisovatel a novinář Karel Čapek - Aktuálně.cz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27" y="1690688"/>
            <a:ext cx="3398867" cy="451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332176" y="1690688"/>
            <a:ext cx="3257006" cy="289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cs-CZ" sz="3200" dirty="0" smtClean="0">
                <a:latin typeface="Palatino Linotype" panose="02040502050505030304" pitchFamily="18" charset="0"/>
              </a:rPr>
              <a:t>Jaroslav Seifert 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cs-CZ" sz="3200" dirty="0" smtClean="0">
                <a:latin typeface="Palatino Linotype" panose="02040502050505030304" pitchFamily="18" charset="0"/>
              </a:rPr>
              <a:t>Karel Čapek 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cs-CZ" sz="3200" dirty="0" smtClean="0">
                <a:latin typeface="Palatino Linotype" panose="02040502050505030304" pitchFamily="18" charset="0"/>
              </a:rPr>
              <a:t>Alois Jirásek</a:t>
            </a:r>
            <a:endParaRPr lang="cs-CZ" sz="3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145" y="365125"/>
            <a:ext cx="9615874" cy="1325563"/>
          </a:xfrm>
        </p:spPr>
        <p:txBody>
          <a:bodyPr>
            <a:normAutofit/>
          </a:bodyPr>
          <a:lstStyle/>
          <a:p>
            <a:r>
              <a:rPr lang="cs-CZ" sz="6000" dirty="0">
                <a:latin typeface="Palatino Linotype" panose="02040502050505030304" pitchFamily="18" charset="0"/>
              </a:rPr>
              <a:t>2</a:t>
            </a:r>
            <a:r>
              <a:rPr lang="cs-CZ" sz="6000" dirty="0" smtClean="0">
                <a:latin typeface="Palatino Linotype" panose="02040502050505030304" pitchFamily="18" charset="0"/>
              </a:rPr>
              <a:t>. Poznej spisovatele.</a:t>
            </a:r>
            <a:endParaRPr lang="cs-CZ" sz="6000" dirty="0"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9227128" y="3339175"/>
            <a:ext cx="2678545" cy="3352624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127000"/>
          </a:effectLst>
        </p:spPr>
      </p:pic>
      <p:sp>
        <p:nvSpPr>
          <p:cNvPr id="7" name="Obdélník 6"/>
          <p:cNvSpPr/>
          <p:nvPr/>
        </p:nvSpPr>
        <p:spPr>
          <a:xfrm>
            <a:off x="9790417" y="208124"/>
            <a:ext cx="2189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ČEJKA 2022</a:t>
            </a:r>
            <a:b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literární </a:t>
            </a:r>
            <a:r>
              <a:rPr lang="cs-CZ" dirty="0" err="1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poznávačka</a:t>
            </a:r>
            <a: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  <a:t/>
            </a:r>
            <a:b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</a:b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61193" y="1690688"/>
            <a:ext cx="45292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cs-CZ" sz="3200" dirty="0">
                <a:latin typeface="Palatino Linotype" panose="02040502050505030304" pitchFamily="18" charset="0"/>
              </a:rPr>
              <a:t>Jaroslav Hašek 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cs-CZ" sz="3200" dirty="0">
                <a:latin typeface="Palatino Linotype" panose="02040502050505030304" pitchFamily="18" charset="0"/>
              </a:rPr>
              <a:t>Josef  Václav Sládek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cs-CZ" sz="3200" dirty="0">
                <a:latin typeface="Palatino Linotype" panose="02040502050505030304" pitchFamily="18" charset="0"/>
              </a:rPr>
              <a:t>Karel Hynek </a:t>
            </a:r>
            <a:r>
              <a:rPr lang="cs-CZ" sz="3200" dirty="0" smtClean="0">
                <a:latin typeface="Palatino Linotype" panose="02040502050505030304" pitchFamily="18" charset="0"/>
              </a:rPr>
              <a:t>Mácha</a:t>
            </a:r>
            <a:endParaRPr lang="cs-CZ" sz="3200" dirty="0">
              <a:latin typeface="Palatino Linotype" panose="02040502050505030304" pitchFamily="18" charset="0"/>
            </a:endParaRPr>
          </a:p>
        </p:txBody>
      </p:sp>
      <p:pic>
        <p:nvPicPr>
          <p:cNvPr id="9" name="Picture 4" descr="Jaroslav Hašek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9" y="1758674"/>
            <a:ext cx="3541995" cy="4418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2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1876" y="551350"/>
            <a:ext cx="7744538" cy="3568365"/>
          </a:xfrm>
        </p:spPr>
        <p:txBody>
          <a:bodyPr>
            <a:noAutofit/>
          </a:bodyPr>
          <a:lstStyle/>
          <a:p>
            <a:r>
              <a:rPr lang="cs-CZ" sz="6600" dirty="0" smtClean="0">
                <a:latin typeface="Palatino Linotype" panose="02040502050505030304" pitchFamily="18" charset="0"/>
              </a:rPr>
              <a:t>3. </a:t>
            </a:r>
            <a:r>
              <a:rPr lang="cs-CZ" dirty="0" smtClean="0">
                <a:latin typeface="Palatino Linotype" panose="02040502050505030304" pitchFamily="18" charset="0"/>
              </a:rPr>
              <a:t>Poznej českou významnou osobnost, která se zasadila </a:t>
            </a:r>
            <a:br>
              <a:rPr lang="cs-CZ" dirty="0" smtClean="0">
                <a:latin typeface="Palatino Linotype" panose="02040502050505030304" pitchFamily="18" charset="0"/>
              </a:rPr>
            </a:br>
            <a:r>
              <a:rPr lang="cs-CZ" dirty="0" smtClean="0">
                <a:latin typeface="Palatino Linotype" panose="02040502050505030304" pitchFamily="18" charset="0"/>
              </a:rPr>
              <a:t>o rozvoj demokracie </a:t>
            </a:r>
            <a:br>
              <a:rPr lang="cs-CZ" dirty="0" smtClean="0">
                <a:latin typeface="Palatino Linotype" panose="02040502050505030304" pitchFamily="18" charset="0"/>
              </a:rPr>
            </a:br>
            <a:r>
              <a:rPr lang="cs-CZ" dirty="0" smtClean="0">
                <a:latin typeface="Palatino Linotype" panose="02040502050505030304" pitchFamily="18" charset="0"/>
              </a:rPr>
              <a:t>a je obdivována </a:t>
            </a:r>
            <a:br>
              <a:rPr lang="cs-CZ" dirty="0" smtClean="0">
                <a:latin typeface="Palatino Linotype" panose="02040502050505030304" pitchFamily="18" charset="0"/>
              </a:rPr>
            </a:br>
            <a:r>
              <a:rPr lang="cs-CZ" dirty="0" smtClean="0">
                <a:latin typeface="Palatino Linotype" panose="02040502050505030304" pitchFamily="18" charset="0"/>
              </a:rPr>
              <a:t>po celém světě. </a:t>
            </a:r>
            <a:endParaRPr lang="cs-CZ" dirty="0"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9227128" y="3339175"/>
            <a:ext cx="2678545" cy="3352624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127000"/>
          </a:effectLst>
        </p:spPr>
      </p:pic>
      <p:sp>
        <p:nvSpPr>
          <p:cNvPr id="7" name="Obdélník 6"/>
          <p:cNvSpPr/>
          <p:nvPr/>
        </p:nvSpPr>
        <p:spPr>
          <a:xfrm>
            <a:off x="9790417" y="208124"/>
            <a:ext cx="2189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ČEJKA 2022</a:t>
            </a:r>
            <a:b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literární </a:t>
            </a:r>
            <a:r>
              <a:rPr lang="cs-CZ" dirty="0" err="1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poznávačka</a:t>
            </a:r>
            <a: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  <a:t/>
            </a:r>
            <a:b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</a:br>
            <a:endParaRPr lang="cs-CZ" dirty="0"/>
          </a:p>
        </p:txBody>
      </p:sp>
      <p:pic>
        <p:nvPicPr>
          <p:cNvPr id="10" name="Picture 2" descr="Václav Havel za mlada: Z pohledného mladého umělce se stal pan politik -  Only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02" y="2335532"/>
            <a:ext cx="3017013" cy="4063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145" y="365125"/>
            <a:ext cx="9615874" cy="1325563"/>
          </a:xfrm>
        </p:spPr>
        <p:txBody>
          <a:bodyPr>
            <a:normAutofit/>
          </a:bodyPr>
          <a:lstStyle/>
          <a:p>
            <a:r>
              <a:rPr lang="cs-CZ" sz="6000" dirty="0">
                <a:latin typeface="Palatino Linotype" panose="02040502050505030304" pitchFamily="18" charset="0"/>
              </a:rPr>
              <a:t>4</a:t>
            </a:r>
            <a:r>
              <a:rPr lang="cs-CZ" sz="6000" dirty="0" smtClean="0">
                <a:latin typeface="Palatino Linotype" panose="02040502050505030304" pitchFamily="18" charset="0"/>
              </a:rPr>
              <a:t>. Poznej tuto osobnost.</a:t>
            </a:r>
            <a:endParaRPr lang="cs-CZ" sz="6000" dirty="0"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9227128" y="3339175"/>
            <a:ext cx="2678545" cy="3352624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127000"/>
          </a:effectLst>
        </p:spPr>
      </p:pic>
      <p:sp>
        <p:nvSpPr>
          <p:cNvPr id="7" name="Obdélník 6"/>
          <p:cNvSpPr/>
          <p:nvPr/>
        </p:nvSpPr>
        <p:spPr>
          <a:xfrm>
            <a:off x="9790417" y="208124"/>
            <a:ext cx="2189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ČEJKA 2022</a:t>
            </a:r>
            <a:b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literární </a:t>
            </a:r>
            <a:r>
              <a:rPr lang="cs-CZ" dirty="0" err="1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poznávačka</a:t>
            </a:r>
            <a: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  <a:t/>
            </a:r>
            <a:b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</a:b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17514" y="1690688"/>
            <a:ext cx="51735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cs-CZ" sz="2400" dirty="0" smtClean="0">
                <a:latin typeface="Palatino Linotype" panose="02040502050505030304" pitchFamily="18" charset="0"/>
              </a:rPr>
              <a:t>Magdalena Dobromila Rettigová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cs-CZ" sz="2400" dirty="0" smtClean="0">
                <a:latin typeface="Palatino Linotype" panose="02040502050505030304" pitchFamily="18" charset="0"/>
              </a:rPr>
              <a:t>Marie Terezie</a:t>
            </a:r>
            <a:endParaRPr lang="cs-CZ" sz="2400" dirty="0">
              <a:latin typeface="Palatino Linotype" panose="02040502050505030304" pitchFamily="18" charset="0"/>
            </a:endParaRP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cs-CZ" sz="2400" dirty="0" smtClean="0">
                <a:latin typeface="Palatino Linotype" panose="02040502050505030304" pitchFamily="18" charset="0"/>
              </a:rPr>
              <a:t>Božena Němcová</a:t>
            </a:r>
            <a:endParaRPr lang="cs-CZ" sz="2400" dirty="0">
              <a:latin typeface="Palatino Linotype" panose="02040502050505030304" pitchFamily="18" charset="0"/>
            </a:endParaRPr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Picture 2" descr="▷ Božena Němcová - narození, díla, citáty, životopis, ... - Pravopisně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76" y="1817171"/>
            <a:ext cx="3441065" cy="456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3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145" y="365125"/>
            <a:ext cx="9615874" cy="1325563"/>
          </a:xfrm>
        </p:spPr>
        <p:txBody>
          <a:bodyPr>
            <a:normAutofit/>
          </a:bodyPr>
          <a:lstStyle/>
          <a:p>
            <a:r>
              <a:rPr lang="cs-CZ" sz="6000" dirty="0" smtClean="0">
                <a:latin typeface="Palatino Linotype" panose="02040502050505030304" pitchFamily="18" charset="0"/>
              </a:rPr>
              <a:t>5. Poznej spisovatelku.</a:t>
            </a:r>
            <a:endParaRPr lang="cs-CZ" sz="6000" dirty="0"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9227128" y="3339175"/>
            <a:ext cx="2678545" cy="3352624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127000"/>
          </a:effectLst>
        </p:spPr>
      </p:pic>
      <p:sp>
        <p:nvSpPr>
          <p:cNvPr id="7" name="Obdélník 6"/>
          <p:cNvSpPr/>
          <p:nvPr/>
        </p:nvSpPr>
        <p:spPr>
          <a:xfrm>
            <a:off x="9790417" y="208124"/>
            <a:ext cx="2189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ČEJKA 2022</a:t>
            </a:r>
            <a:b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literární </a:t>
            </a:r>
            <a:r>
              <a:rPr lang="cs-CZ" dirty="0" err="1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poznávačka</a:t>
            </a:r>
            <a: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  <a:t/>
            </a:r>
            <a:b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</a:br>
            <a:endParaRPr lang="cs-CZ" dirty="0"/>
          </a:p>
        </p:txBody>
      </p:sp>
      <p:pic>
        <p:nvPicPr>
          <p:cNvPr id="8" name="Picture 4" descr="Joanne Rowlingová: Její život byl nuzný, pak ve vlaku sepsala ságu a  vydělala miliony - Žena.cz - magazín pro žen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7"/>
          <a:stretch/>
        </p:blipFill>
        <p:spPr bwMode="auto">
          <a:xfrm>
            <a:off x="875145" y="1847689"/>
            <a:ext cx="4427458" cy="3442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627720" y="1690688"/>
            <a:ext cx="41626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cs-CZ" sz="2400" dirty="0" smtClean="0">
                <a:latin typeface="Palatino Linotype" panose="02040502050505030304" pitchFamily="18" charset="0"/>
              </a:rPr>
              <a:t>Marie Poledňáková </a:t>
            </a:r>
            <a:endParaRPr lang="cs-CZ" sz="2400" dirty="0">
              <a:latin typeface="Palatino Linotype" panose="02040502050505030304" pitchFamily="18" charset="0"/>
            </a:endParaRP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cs-CZ" sz="2400" dirty="0" smtClean="0">
                <a:latin typeface="Palatino Linotype" panose="02040502050505030304" pitchFamily="18" charset="0"/>
              </a:rPr>
              <a:t>Ivana Březinová</a:t>
            </a:r>
            <a:endParaRPr lang="cs-CZ" sz="2400" dirty="0">
              <a:latin typeface="Palatino Linotype" panose="02040502050505030304" pitchFamily="18" charset="0"/>
            </a:endParaRP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cs-CZ" sz="2400" dirty="0" smtClean="0">
                <a:latin typeface="Palatino Linotype" panose="02040502050505030304" pitchFamily="18" charset="0"/>
              </a:rPr>
              <a:t>J. K. Rowlingová</a:t>
            </a:r>
            <a:endParaRPr lang="cs-CZ" sz="2400" dirty="0">
              <a:latin typeface="Palatino Linotype" panose="0204050205050503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8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145" y="365125"/>
            <a:ext cx="1332217" cy="1325563"/>
          </a:xfrm>
        </p:spPr>
        <p:txBody>
          <a:bodyPr/>
          <a:lstStyle/>
          <a:p>
            <a:r>
              <a:rPr lang="cs-CZ" sz="6600" dirty="0">
                <a:latin typeface="Palatino Linotype" panose="02040502050505030304" pitchFamily="18" charset="0"/>
              </a:rPr>
              <a:t>6</a:t>
            </a:r>
            <a:r>
              <a:rPr lang="cs-CZ" sz="6600" dirty="0" smtClean="0">
                <a:latin typeface="Palatino Linotype" panose="02040502050505030304" pitchFamily="18" charset="0"/>
              </a:rPr>
              <a:t>.</a:t>
            </a:r>
            <a:endParaRPr lang="cs-CZ" sz="6600" dirty="0"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9227128" y="3339175"/>
            <a:ext cx="2678545" cy="3352624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127000"/>
          </a:effectLst>
        </p:spPr>
      </p:pic>
      <p:sp>
        <p:nvSpPr>
          <p:cNvPr id="8" name="Obdélník 7"/>
          <p:cNvSpPr/>
          <p:nvPr/>
        </p:nvSpPr>
        <p:spPr>
          <a:xfrm>
            <a:off x="9790417" y="208124"/>
            <a:ext cx="2189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ČEJKA 2022</a:t>
            </a:r>
            <a:b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literární </a:t>
            </a:r>
            <a:r>
              <a:rPr lang="cs-CZ" dirty="0" err="1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poznávačka</a:t>
            </a:r>
            <a: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  <a:t/>
            </a:r>
            <a:b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</a:br>
            <a:endParaRPr lang="cs-CZ" dirty="0"/>
          </a:p>
        </p:txBody>
      </p:sp>
      <p:pic>
        <p:nvPicPr>
          <p:cNvPr id="6" name="Picture 2" descr="Dotyk - Skutečný příběh Robinsona Crusoe: Pobyt na ostrově drzému muži  zachránil živo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94" y="1287325"/>
            <a:ext cx="6691554" cy="4590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5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145" y="365125"/>
            <a:ext cx="1332217" cy="1325563"/>
          </a:xfrm>
        </p:spPr>
        <p:txBody>
          <a:bodyPr/>
          <a:lstStyle/>
          <a:p>
            <a:r>
              <a:rPr lang="cs-CZ" sz="6600" dirty="0" smtClean="0">
                <a:latin typeface="Palatino Linotype" panose="02040502050505030304" pitchFamily="18" charset="0"/>
              </a:rPr>
              <a:t>7.</a:t>
            </a:r>
            <a:endParaRPr lang="cs-CZ" sz="6600" dirty="0"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9227128" y="3339175"/>
            <a:ext cx="2678545" cy="3352624"/>
          </a:xfrm>
          <a:prstGeom prst="rect">
            <a:avLst/>
          </a:prstGeom>
          <a:effectLst>
            <a:glow rad="228600">
              <a:srgbClr val="EEE9E3">
                <a:alpha val="40000"/>
              </a:srgbClr>
            </a:glow>
            <a:softEdge rad="127000"/>
          </a:effectLst>
        </p:spPr>
      </p:pic>
      <p:sp>
        <p:nvSpPr>
          <p:cNvPr id="8" name="Obdélník 7"/>
          <p:cNvSpPr/>
          <p:nvPr/>
        </p:nvSpPr>
        <p:spPr>
          <a:xfrm>
            <a:off x="9790417" y="208124"/>
            <a:ext cx="2189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ČEJKA 2022</a:t>
            </a:r>
            <a:b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</a:br>
            <a:r>
              <a:rPr lang="cs-CZ" dirty="0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literární </a:t>
            </a:r>
            <a:r>
              <a:rPr lang="cs-CZ" dirty="0" err="1" smtClean="0">
                <a:solidFill>
                  <a:schemeClr val="bg1"/>
                </a:solidFill>
                <a:effectLst>
                  <a:glow rad="139700">
                    <a:srgbClr val="F9D9DC"/>
                  </a:glow>
                </a:effectLst>
                <a:latin typeface="Ink Free" panose="03080402000500000000" pitchFamily="66" charset="0"/>
                <a:cs typeface="Mongolian Baiti" panose="03000500000000000000" pitchFamily="66" charset="0"/>
              </a:rPr>
              <a:t>poznávačka</a:t>
            </a:r>
            <a: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  <a:t/>
            </a:r>
            <a:br>
              <a:rPr lang="cs-CZ" dirty="0" smtClean="0">
                <a:solidFill>
                  <a:srgbClr val="F6DEDA"/>
                </a:solidFill>
                <a:latin typeface="Ink Free" panose="03080402000500000000" pitchFamily="66" charset="0"/>
                <a:cs typeface="Mongolian Baiti" panose="03000500000000000000" pitchFamily="66" charset="0"/>
              </a:rPr>
            </a:br>
            <a:endParaRPr lang="cs-CZ" dirty="0"/>
          </a:p>
        </p:txBody>
      </p:sp>
      <p:pic>
        <p:nvPicPr>
          <p:cNvPr id="7" name="Picture 2" descr="Viktor Dyk: Krysař | Vlta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61" y="1690688"/>
            <a:ext cx="7763522" cy="4075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8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236</Words>
  <Application>Microsoft Office PowerPoint</Application>
  <PresentationFormat>Širokoúhlá obrazovka</PresentationFormat>
  <Paragraphs>94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Ink Free</vt:lpstr>
      <vt:lpstr>Mongolian Baiti</vt:lpstr>
      <vt:lpstr>Palatino Linotype</vt:lpstr>
      <vt:lpstr>Motiv Office</vt:lpstr>
      <vt:lpstr>Gymnázium Hořice   ČEJKA 2022 literární poznávačka  nižší gymnázium</vt:lpstr>
      <vt:lpstr>      Pravidla</vt:lpstr>
      <vt:lpstr>1. Poznej spisovatele.</vt:lpstr>
      <vt:lpstr>2. Poznej spisovatele.</vt:lpstr>
      <vt:lpstr>3. Poznej českou významnou osobnost, která se zasadila  o rozvoj demokracie  a je obdivována  po celém světě. </vt:lpstr>
      <vt:lpstr>4. Poznej tuto osobnost.</vt:lpstr>
      <vt:lpstr>5. Poznej spisovatelku.</vt:lpstr>
      <vt:lpstr>6.</vt:lpstr>
      <vt:lpstr>7.</vt:lpstr>
      <vt:lpstr>8.</vt:lpstr>
      <vt:lpstr>9.</vt:lpstr>
      <vt:lpstr>10.</vt:lpstr>
      <vt:lpstr>11.</vt:lpstr>
      <vt:lpstr>12.</vt:lpstr>
      <vt:lpstr>13.</vt:lpstr>
      <vt:lpstr>14.</vt:lpstr>
      <vt:lpstr>15.</vt:lpstr>
      <vt:lpstr>16.</vt:lpstr>
      <vt:lpstr>17.</vt:lpstr>
      <vt:lpstr>18.</vt:lpstr>
      <vt:lpstr>19.</vt:lpstr>
      <vt:lpstr>20.</vt:lpstr>
      <vt:lpstr>správné odpovědi  ČEJKA 2022 literární poznávačka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čejka</dc:title>
  <dc:creator>Michaela Sedláková</dc:creator>
  <cp:lastModifiedBy>Anna Fialová</cp:lastModifiedBy>
  <cp:revision>17</cp:revision>
  <dcterms:created xsi:type="dcterms:W3CDTF">2022-06-10T09:19:58Z</dcterms:created>
  <dcterms:modified xsi:type="dcterms:W3CDTF">2022-06-14T05:31:49Z</dcterms:modified>
</cp:coreProperties>
</file>