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1" r:id="rId5"/>
    <p:sldId id="262" r:id="rId6"/>
    <p:sldId id="263" r:id="rId7"/>
    <p:sldId id="264" r:id="rId8"/>
    <p:sldId id="265" r:id="rId9"/>
    <p:sldId id="266" r:id="rId10"/>
    <p:sldId id="267" r:id="rId11"/>
    <p:sldId id="268" r:id="rId12"/>
    <p:sldId id="269" r:id="rId13"/>
    <p:sldId id="295" r:id="rId14"/>
    <p:sldId id="270" r:id="rId15"/>
    <p:sldId id="272" r:id="rId16"/>
    <p:sldId id="273" r:id="rId17"/>
    <p:sldId id="274" r:id="rId18"/>
    <p:sldId id="275" r:id="rId19"/>
    <p:sldId id="276" r:id="rId20"/>
    <p:sldId id="277" r:id="rId21"/>
    <p:sldId id="278" r:id="rId22"/>
    <p:sldId id="279" r:id="rId23"/>
    <p:sldId id="280" r:id="rId24"/>
    <p:sldId id="299" r:id="rId25"/>
    <p:sldId id="282" r:id="rId26"/>
    <p:sldId id="283" r:id="rId27"/>
    <p:sldId id="284" r:id="rId28"/>
    <p:sldId id="285" r:id="rId29"/>
    <p:sldId id="286" r:id="rId30"/>
    <p:sldId id="287" r:id="rId31"/>
    <p:sldId id="288" r:id="rId32"/>
    <p:sldId id="289" r:id="rId33"/>
    <p:sldId id="290" r:id="rId34"/>
    <p:sldId id="291" r:id="rId35"/>
    <p:sldId id="302" r:id="rId36"/>
    <p:sldId id="303" r:id="rId37"/>
    <p:sldId id="304" r:id="rId38"/>
    <p:sldId id="305" r:id="rId39"/>
    <p:sldId id="306" r:id="rId40"/>
    <p:sldId id="307" r:id="rId41"/>
    <p:sldId id="308" r:id="rId42"/>
    <p:sldId id="309" r:id="rId43"/>
    <p:sldId id="310" r:id="rId44"/>
    <p:sldId id="311" r:id="rId45"/>
    <p:sldId id="312" r:id="rId46"/>
    <p:sldId id="292" r:id="rId47"/>
    <p:sldId id="313" r:id="rId48"/>
    <p:sldId id="316" r:id="rId49"/>
    <p:sldId id="314" r:id="rId50"/>
    <p:sldId id="315" r:id="rId5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D9DC"/>
    <a:srgbClr val="F6DEDA"/>
    <a:srgbClr val="E6E2D9"/>
    <a:srgbClr val="EEE9E3"/>
    <a:srgbClr val="EBDFD9"/>
    <a:srgbClr val="DDD9CE"/>
    <a:srgbClr val="EDE8E2"/>
    <a:srgbClr val="F0EBE6"/>
    <a:srgbClr val="EBE7DE"/>
    <a:srgbClr val="EAE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9" autoAdjust="0"/>
    <p:restoredTop sz="94660"/>
  </p:normalViewPr>
  <p:slideViewPr>
    <p:cSldViewPr snapToGrid="0">
      <p:cViewPr varScale="1">
        <p:scale>
          <a:sx n="83" d="100"/>
          <a:sy n="83" d="100"/>
        </p:scale>
        <p:origin x="8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EAEF96EF-78A0-4125-A66B-BD20E1A95088}" type="datetimeFigureOut">
              <a:rPr lang="cs-CZ" smtClean="0"/>
              <a:t>14.06.2022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74939D2-9070-49AA-A6EE-96E422D46596}" type="slidenum">
              <a:rPr lang="cs-CZ" smtClean="0"/>
              <a:t>‹#›</a:t>
            </a:fld>
            <a:endParaRPr lang="cs-CZ"/>
          </a:p>
        </p:txBody>
      </p:sp>
    </p:spTree>
    <p:extLst>
      <p:ext uri="{BB962C8B-B14F-4D97-AF65-F5344CB8AC3E}">
        <p14:creationId xmlns:p14="http://schemas.microsoft.com/office/powerpoint/2010/main" val="2673417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AEF96EF-78A0-4125-A66B-BD20E1A95088}" type="datetimeFigureOut">
              <a:rPr lang="cs-CZ" smtClean="0"/>
              <a:t>14.06.2022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74939D2-9070-49AA-A6EE-96E422D46596}" type="slidenum">
              <a:rPr lang="cs-CZ" smtClean="0"/>
              <a:t>‹#›</a:t>
            </a:fld>
            <a:endParaRPr lang="cs-CZ"/>
          </a:p>
        </p:txBody>
      </p:sp>
    </p:spTree>
    <p:extLst>
      <p:ext uri="{BB962C8B-B14F-4D97-AF65-F5344CB8AC3E}">
        <p14:creationId xmlns:p14="http://schemas.microsoft.com/office/powerpoint/2010/main" val="749926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AEF96EF-78A0-4125-A66B-BD20E1A95088}" type="datetimeFigureOut">
              <a:rPr lang="cs-CZ" smtClean="0"/>
              <a:t>14.06.2022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74939D2-9070-49AA-A6EE-96E422D46596}" type="slidenum">
              <a:rPr lang="cs-CZ" smtClean="0"/>
              <a:t>‹#›</a:t>
            </a:fld>
            <a:endParaRPr lang="cs-CZ"/>
          </a:p>
        </p:txBody>
      </p:sp>
    </p:spTree>
    <p:extLst>
      <p:ext uri="{BB962C8B-B14F-4D97-AF65-F5344CB8AC3E}">
        <p14:creationId xmlns:p14="http://schemas.microsoft.com/office/powerpoint/2010/main" val="4121733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AEF96EF-78A0-4125-A66B-BD20E1A95088}" type="datetimeFigureOut">
              <a:rPr lang="cs-CZ" smtClean="0"/>
              <a:t>14.06.2022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74939D2-9070-49AA-A6EE-96E422D46596}" type="slidenum">
              <a:rPr lang="cs-CZ" smtClean="0"/>
              <a:t>‹#›</a:t>
            </a:fld>
            <a:endParaRPr lang="cs-CZ"/>
          </a:p>
        </p:txBody>
      </p:sp>
    </p:spTree>
    <p:extLst>
      <p:ext uri="{BB962C8B-B14F-4D97-AF65-F5344CB8AC3E}">
        <p14:creationId xmlns:p14="http://schemas.microsoft.com/office/powerpoint/2010/main" val="2400802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EAEF96EF-78A0-4125-A66B-BD20E1A95088}" type="datetimeFigureOut">
              <a:rPr lang="cs-CZ" smtClean="0"/>
              <a:t>14.06.2022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74939D2-9070-49AA-A6EE-96E422D46596}" type="slidenum">
              <a:rPr lang="cs-CZ" smtClean="0"/>
              <a:t>‹#›</a:t>
            </a:fld>
            <a:endParaRPr lang="cs-CZ"/>
          </a:p>
        </p:txBody>
      </p:sp>
    </p:spTree>
    <p:extLst>
      <p:ext uri="{BB962C8B-B14F-4D97-AF65-F5344CB8AC3E}">
        <p14:creationId xmlns:p14="http://schemas.microsoft.com/office/powerpoint/2010/main" val="292554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EAEF96EF-78A0-4125-A66B-BD20E1A95088}" type="datetimeFigureOut">
              <a:rPr lang="cs-CZ" smtClean="0"/>
              <a:t>14.06.2022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74939D2-9070-49AA-A6EE-96E422D46596}" type="slidenum">
              <a:rPr lang="cs-CZ" smtClean="0"/>
              <a:t>‹#›</a:t>
            </a:fld>
            <a:endParaRPr lang="cs-CZ"/>
          </a:p>
        </p:txBody>
      </p:sp>
    </p:spTree>
    <p:extLst>
      <p:ext uri="{BB962C8B-B14F-4D97-AF65-F5344CB8AC3E}">
        <p14:creationId xmlns:p14="http://schemas.microsoft.com/office/powerpoint/2010/main" val="3360057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AEF96EF-78A0-4125-A66B-BD20E1A95088}" type="datetimeFigureOut">
              <a:rPr lang="cs-CZ" smtClean="0"/>
              <a:t>14.06.2022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74939D2-9070-49AA-A6EE-96E422D46596}" type="slidenum">
              <a:rPr lang="cs-CZ" smtClean="0"/>
              <a:t>‹#›</a:t>
            </a:fld>
            <a:endParaRPr lang="cs-CZ"/>
          </a:p>
        </p:txBody>
      </p:sp>
    </p:spTree>
    <p:extLst>
      <p:ext uri="{BB962C8B-B14F-4D97-AF65-F5344CB8AC3E}">
        <p14:creationId xmlns:p14="http://schemas.microsoft.com/office/powerpoint/2010/main" val="3542305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EAEF96EF-78A0-4125-A66B-BD20E1A95088}" type="datetimeFigureOut">
              <a:rPr lang="cs-CZ" smtClean="0"/>
              <a:t>14.06.2022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74939D2-9070-49AA-A6EE-96E422D46596}" type="slidenum">
              <a:rPr lang="cs-CZ" smtClean="0"/>
              <a:t>‹#›</a:t>
            </a:fld>
            <a:endParaRPr lang="cs-CZ"/>
          </a:p>
        </p:txBody>
      </p:sp>
    </p:spTree>
    <p:extLst>
      <p:ext uri="{BB962C8B-B14F-4D97-AF65-F5344CB8AC3E}">
        <p14:creationId xmlns:p14="http://schemas.microsoft.com/office/powerpoint/2010/main" val="441096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AEF96EF-78A0-4125-A66B-BD20E1A95088}" type="datetimeFigureOut">
              <a:rPr lang="cs-CZ" smtClean="0"/>
              <a:t>14.06.2022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74939D2-9070-49AA-A6EE-96E422D46596}" type="slidenum">
              <a:rPr lang="cs-CZ" smtClean="0"/>
              <a:t>‹#›</a:t>
            </a:fld>
            <a:endParaRPr lang="cs-CZ"/>
          </a:p>
        </p:txBody>
      </p:sp>
    </p:spTree>
    <p:extLst>
      <p:ext uri="{BB962C8B-B14F-4D97-AF65-F5344CB8AC3E}">
        <p14:creationId xmlns:p14="http://schemas.microsoft.com/office/powerpoint/2010/main" val="4018028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EAEF96EF-78A0-4125-A66B-BD20E1A95088}" type="datetimeFigureOut">
              <a:rPr lang="cs-CZ" smtClean="0"/>
              <a:t>14.06.2022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74939D2-9070-49AA-A6EE-96E422D46596}" type="slidenum">
              <a:rPr lang="cs-CZ" smtClean="0"/>
              <a:t>‹#›</a:t>
            </a:fld>
            <a:endParaRPr lang="cs-CZ"/>
          </a:p>
        </p:txBody>
      </p:sp>
    </p:spTree>
    <p:extLst>
      <p:ext uri="{BB962C8B-B14F-4D97-AF65-F5344CB8AC3E}">
        <p14:creationId xmlns:p14="http://schemas.microsoft.com/office/powerpoint/2010/main" val="2336133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EAEF96EF-78A0-4125-A66B-BD20E1A95088}" type="datetimeFigureOut">
              <a:rPr lang="cs-CZ" smtClean="0"/>
              <a:t>14.06.2022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74939D2-9070-49AA-A6EE-96E422D46596}" type="slidenum">
              <a:rPr lang="cs-CZ" smtClean="0"/>
              <a:t>‹#›</a:t>
            </a:fld>
            <a:endParaRPr lang="cs-CZ"/>
          </a:p>
        </p:txBody>
      </p:sp>
    </p:spTree>
    <p:extLst>
      <p:ext uri="{BB962C8B-B14F-4D97-AF65-F5344CB8AC3E}">
        <p14:creationId xmlns:p14="http://schemas.microsoft.com/office/powerpoint/2010/main" val="1215926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0EBE6"/>
            </a:gs>
            <a:gs pos="41000">
              <a:srgbClr val="EEE9E3"/>
            </a:gs>
            <a:gs pos="62000">
              <a:srgbClr val="EDE8E2"/>
            </a:gs>
            <a:gs pos="93000">
              <a:srgbClr val="E6E2D9"/>
            </a:gs>
          </a:gsLst>
          <a:lin ang="5400000" scaled="1"/>
          <a:tileRect/>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F96EF-78A0-4125-A66B-BD20E1A95088}" type="datetimeFigureOut">
              <a:rPr lang="cs-CZ" smtClean="0"/>
              <a:t>14.06.2022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939D2-9070-49AA-A6EE-96E422D46596}" type="slidenum">
              <a:rPr lang="cs-CZ" smtClean="0"/>
              <a:t>‹#›</a:t>
            </a:fld>
            <a:endParaRPr lang="cs-CZ"/>
          </a:p>
        </p:txBody>
      </p:sp>
    </p:spTree>
    <p:extLst>
      <p:ext uri="{BB962C8B-B14F-4D97-AF65-F5344CB8AC3E}">
        <p14:creationId xmlns:p14="http://schemas.microsoft.com/office/powerpoint/2010/main" val="4074262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5.jfif"/><Relationship Id="rId5" Type="http://schemas.openxmlformats.org/officeDocument/2006/relationships/image" Target="../media/image34.jpe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jpg"/></Relationships>
</file>

<file path=ppt/slides/_rels/slide4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eg"/></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image" Target="../media/image46.jpg"/></Relationships>
</file>

<file path=ppt/slides/_rels/slide4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0.jpg"/><Relationship Id="rId4" Type="http://schemas.openxmlformats.org/officeDocument/2006/relationships/image" Target="../media/image49.jpeg"/></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7927" y="0"/>
            <a:ext cx="6853382" cy="6858000"/>
          </a:xfrm>
        </p:spPr>
        <p:txBody>
          <a:bodyPr>
            <a:normAutofit/>
          </a:bodyPr>
          <a:lstStyle/>
          <a:p>
            <a:pPr algn="ctr"/>
            <a:r>
              <a:rPr lang="cs-CZ" dirty="0" smtClean="0">
                <a:latin typeface="Palatino Linotype" panose="02040502050505030304" pitchFamily="18" charset="0"/>
                <a:cs typeface="Mongolian Baiti" panose="03000500000000000000" pitchFamily="66" charset="0"/>
              </a:rPr>
              <a:t>Gymnázium Hořice</a:t>
            </a:r>
            <a:br>
              <a:rPr lang="cs-CZ" dirty="0" smtClean="0">
                <a:latin typeface="Palatino Linotype" panose="02040502050505030304" pitchFamily="18" charset="0"/>
                <a:cs typeface="Mongolian Baiti" panose="03000500000000000000" pitchFamily="66" charset="0"/>
              </a:rPr>
            </a:br>
            <a:r>
              <a:rPr lang="cs-CZ" dirty="0">
                <a:latin typeface="Palatino Linotype" panose="02040502050505030304" pitchFamily="18" charset="0"/>
                <a:cs typeface="Mongolian Baiti" panose="03000500000000000000" pitchFamily="66" charset="0"/>
              </a:rPr>
              <a:t/>
            </a:r>
            <a:br>
              <a:rPr lang="cs-CZ" dirty="0">
                <a:latin typeface="Palatino Linotype" panose="02040502050505030304" pitchFamily="18" charset="0"/>
                <a:cs typeface="Mongolian Baiti" panose="03000500000000000000" pitchFamily="66" charset="0"/>
              </a:rPr>
            </a:br>
            <a:r>
              <a:rPr lang="cs-CZ" b="1" dirty="0" smtClean="0">
                <a:effectLst>
                  <a:outerShdw blurRad="38100" dist="38100" dir="2700000" algn="tl">
                    <a:srgbClr val="000000">
                      <a:alpha val="43137"/>
                    </a:srgbClr>
                  </a:outerShdw>
                </a:effectLst>
                <a:latin typeface="Palatino Linotype" panose="02040502050505030304" pitchFamily="18" charset="0"/>
                <a:cs typeface="Mongolian Baiti" panose="03000500000000000000" pitchFamily="66" charset="0"/>
              </a:rPr>
              <a:t/>
            </a:r>
            <a:br>
              <a:rPr lang="cs-CZ" b="1" dirty="0" smtClean="0">
                <a:effectLst>
                  <a:outerShdw blurRad="38100" dist="38100" dir="2700000" algn="tl">
                    <a:srgbClr val="000000">
                      <a:alpha val="43137"/>
                    </a:srgbClr>
                  </a:outerShdw>
                </a:effectLst>
                <a:latin typeface="Palatino Linotype" panose="02040502050505030304" pitchFamily="18" charset="0"/>
                <a:cs typeface="Mongolian Baiti" panose="03000500000000000000" pitchFamily="66" charset="0"/>
              </a:rPr>
            </a:br>
            <a:r>
              <a:rPr lang="cs-CZ" sz="7300"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sz="7300"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sz="5300"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sz="5300"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sz="3100" dirty="0" smtClean="0">
                <a:latin typeface="Palatino Linotype" panose="02040502050505030304" pitchFamily="18" charset="0"/>
                <a:cs typeface="Mongolian Baiti" panose="03000500000000000000" pitchFamily="66" charset="0"/>
              </a:rPr>
              <a:t/>
            </a:r>
            <a:br>
              <a:rPr lang="cs-CZ" sz="3100" dirty="0" smtClean="0">
                <a:latin typeface="Palatino Linotype" panose="02040502050505030304" pitchFamily="18" charset="0"/>
                <a:cs typeface="Mongolian Baiti" panose="03000500000000000000" pitchFamily="66" charset="0"/>
              </a:rPr>
            </a:br>
            <a:r>
              <a:rPr lang="cs-CZ" dirty="0">
                <a:latin typeface="Palatino Linotype" panose="02040502050505030304" pitchFamily="18" charset="0"/>
                <a:cs typeface="Mongolian Baiti" panose="03000500000000000000" pitchFamily="66" charset="0"/>
              </a:rPr>
              <a:t/>
            </a:r>
            <a:br>
              <a:rPr lang="cs-CZ" dirty="0">
                <a:latin typeface="Palatino Linotype" panose="02040502050505030304" pitchFamily="18" charset="0"/>
                <a:cs typeface="Mongolian Baiti" panose="03000500000000000000" pitchFamily="66" charset="0"/>
              </a:rPr>
            </a:br>
            <a:r>
              <a:rPr lang="cs-CZ" dirty="0">
                <a:latin typeface="Palatino Linotype" panose="02040502050505030304" pitchFamily="18" charset="0"/>
                <a:cs typeface="Mongolian Baiti" panose="03000500000000000000" pitchFamily="66" charset="0"/>
              </a:rPr>
              <a:t/>
            </a:r>
            <a:br>
              <a:rPr lang="cs-CZ" dirty="0">
                <a:latin typeface="Palatino Linotype" panose="02040502050505030304" pitchFamily="18" charset="0"/>
                <a:cs typeface="Mongolian Baiti" panose="03000500000000000000" pitchFamily="66" charset="0"/>
              </a:rPr>
            </a:br>
            <a:r>
              <a:rPr lang="cs-CZ" dirty="0" smtClean="0">
                <a:latin typeface="Palatino Linotype" panose="02040502050505030304" pitchFamily="18" charset="0"/>
                <a:cs typeface="Mongolian Baiti" panose="03000500000000000000" pitchFamily="66" charset="0"/>
              </a:rPr>
              <a:t>vyšší gymnázium, </a:t>
            </a:r>
            <a:br>
              <a:rPr lang="cs-CZ" dirty="0" smtClean="0">
                <a:latin typeface="Palatino Linotype" panose="02040502050505030304" pitchFamily="18" charset="0"/>
                <a:cs typeface="Mongolian Baiti" panose="03000500000000000000" pitchFamily="66" charset="0"/>
              </a:rPr>
            </a:br>
            <a:r>
              <a:rPr lang="cs-CZ" dirty="0" smtClean="0">
                <a:latin typeface="Palatino Linotype" panose="02040502050505030304" pitchFamily="18" charset="0"/>
                <a:cs typeface="Mongolian Baiti" panose="03000500000000000000" pitchFamily="66" charset="0"/>
              </a:rPr>
              <a:t>sociální činnost</a:t>
            </a:r>
            <a:endParaRPr lang="cs-CZ" dirty="0">
              <a:latin typeface="Palatino Linotype" panose="02040502050505030304" pitchFamily="18" charset="0"/>
              <a:cs typeface="Mongolian Baiti" panose="03000500000000000000" pitchFamily="66" charset="0"/>
            </a:endParaRPr>
          </a:p>
        </p:txBody>
      </p:sp>
      <p:pic>
        <p:nvPicPr>
          <p:cNvPr id="4" name="Zástupný symbol pro obsah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736"/>
          <a:stretch/>
        </p:blipFill>
        <p:spPr>
          <a:xfrm>
            <a:off x="6755347" y="383834"/>
            <a:ext cx="5187271" cy="6492692"/>
          </a:xfrm>
          <a:effectLst>
            <a:glow rad="228600">
              <a:srgbClr val="EEE9E3">
                <a:alpha val="40000"/>
              </a:srgbClr>
            </a:glow>
            <a:softEdge rad="317500"/>
          </a:effectLst>
        </p:spPr>
      </p:pic>
    </p:spTree>
    <p:extLst>
      <p:ext uri="{BB962C8B-B14F-4D97-AF65-F5344CB8AC3E}">
        <p14:creationId xmlns:p14="http://schemas.microsoft.com/office/powerpoint/2010/main" val="1253191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smtClean="0">
                <a:latin typeface="Palatino Linotype" panose="02040502050505030304" pitchFamily="18" charset="0"/>
              </a:rPr>
              <a:t>8.</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2585" y="267853"/>
            <a:ext cx="4840324" cy="6338520"/>
          </a:xfrm>
          <a:prstGeom prst="rect">
            <a:avLst/>
          </a:prstGeom>
        </p:spPr>
      </p:pic>
      <p:sp>
        <p:nvSpPr>
          <p:cNvPr id="8" name="Obdélník 7"/>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Tree>
    <p:extLst>
      <p:ext uri="{BB962C8B-B14F-4D97-AF65-F5344CB8AC3E}">
        <p14:creationId xmlns:p14="http://schemas.microsoft.com/office/powerpoint/2010/main" val="3316210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smtClean="0">
                <a:latin typeface="Palatino Linotype" panose="02040502050505030304" pitchFamily="18" charset="0"/>
              </a:rPr>
              <a:t>9.</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pic>
        <p:nvPicPr>
          <p:cNvPr id="7" name="Obrázek 6"/>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875145" y="1560946"/>
            <a:ext cx="8133787" cy="4581236"/>
          </a:xfrm>
          <a:prstGeom prst="rect">
            <a:avLst/>
          </a:prstGeom>
        </p:spPr>
      </p:pic>
      <p:sp>
        <p:nvSpPr>
          <p:cNvPr id="8" name="Obdélník 7"/>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Tree>
    <p:extLst>
      <p:ext uri="{BB962C8B-B14F-4D97-AF65-F5344CB8AC3E}">
        <p14:creationId xmlns:p14="http://schemas.microsoft.com/office/powerpoint/2010/main" val="2567922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smtClean="0">
                <a:latin typeface="Palatino Linotype" panose="02040502050505030304" pitchFamily="18" charset="0"/>
              </a:rPr>
              <a:t>10.</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pic>
        <p:nvPicPr>
          <p:cNvPr id="7" name="Obrázek 6"/>
          <p:cNvPicPr>
            <a:picLocks noChangeAspect="1"/>
          </p:cNvPicPr>
          <p:nvPr/>
        </p:nvPicPr>
        <p:blipFill rotWithShape="1">
          <a:blip r:embed="rId3">
            <a:extLst>
              <a:ext uri="{28A0092B-C50C-407E-A947-70E740481C1C}">
                <a14:useLocalDpi xmlns:a14="http://schemas.microsoft.com/office/drawing/2010/main" val="0"/>
              </a:ext>
            </a:extLst>
          </a:blip>
          <a:srcRect l="794" r="158"/>
          <a:stretch/>
        </p:blipFill>
        <p:spPr>
          <a:xfrm>
            <a:off x="2207362" y="1422313"/>
            <a:ext cx="6498909" cy="4978486"/>
          </a:xfrm>
          <a:prstGeom prst="rect">
            <a:avLst/>
          </a:prstGeom>
        </p:spPr>
      </p:pic>
      <p:sp>
        <p:nvSpPr>
          <p:cNvPr id="8" name="Obdélník 7"/>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Tree>
    <p:extLst>
      <p:ext uri="{BB962C8B-B14F-4D97-AF65-F5344CB8AC3E}">
        <p14:creationId xmlns:p14="http://schemas.microsoft.com/office/powerpoint/2010/main" val="3190422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110837"/>
            <a:ext cx="12192000" cy="3195781"/>
          </a:xfrm>
        </p:spPr>
        <p:txBody>
          <a:bodyPr>
            <a:normAutofit/>
          </a:bodyPr>
          <a:lstStyle/>
          <a:p>
            <a:r>
              <a:rPr lang="cs-CZ" sz="1600"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   </a:t>
            </a:r>
            <a:r>
              <a:rPr lang="cs-CZ" sz="4000"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  </a:t>
            </a:r>
            <a:r>
              <a:rPr lang="cs-CZ" sz="5400" dirty="0">
                <a:solidFill>
                  <a:srgbClr val="F6DEDA"/>
                </a:solidFill>
                <a:latin typeface="Ink Free" panose="03080402000500000000" pitchFamily="66" charset="0"/>
                <a:cs typeface="Mongolian Baiti" panose="03000500000000000000" pitchFamily="66" charset="0"/>
              </a:rPr>
              <a:t/>
            </a:r>
            <a:br>
              <a:rPr lang="cs-CZ" sz="5400" dirty="0">
                <a:solidFill>
                  <a:srgbClr val="F6DEDA"/>
                </a:solidFill>
                <a:latin typeface="Ink Free" panose="03080402000500000000" pitchFamily="66" charset="0"/>
                <a:cs typeface="Mongolian Baiti" panose="03000500000000000000" pitchFamily="66" charset="0"/>
              </a:rPr>
            </a:br>
            <a:r>
              <a:rPr lang="cs-CZ" sz="4000" dirty="0" smtClean="0">
                <a:latin typeface="Palatino Linotype" panose="02040502050505030304" pitchFamily="18" charset="0"/>
                <a:cs typeface="Mongolian Baiti" panose="03000500000000000000" pitchFamily="66" charset="0"/>
              </a:rPr>
              <a:t>Poznej literární postavu </a:t>
            </a:r>
            <a:br>
              <a:rPr lang="cs-CZ" sz="4000" dirty="0" smtClean="0">
                <a:latin typeface="Palatino Linotype" panose="02040502050505030304" pitchFamily="18" charset="0"/>
                <a:cs typeface="Mongolian Baiti" panose="03000500000000000000" pitchFamily="66" charset="0"/>
              </a:rPr>
            </a:br>
            <a:r>
              <a:rPr lang="cs-CZ" sz="4000" dirty="0" smtClean="0">
                <a:latin typeface="Palatino Linotype" panose="02040502050505030304" pitchFamily="18" charset="0"/>
                <a:cs typeface="Mongolian Baiti" panose="03000500000000000000" pitchFamily="66" charset="0"/>
              </a:rPr>
              <a:t>podle ilustrace</a:t>
            </a:r>
            <a:endParaRPr lang="cs-CZ" sz="4000" dirty="0"/>
          </a:p>
        </p:txBody>
      </p:sp>
      <p:sp>
        <p:nvSpPr>
          <p:cNvPr id="3" name="Podnadpis 2"/>
          <p:cNvSpPr>
            <a:spLocks noGrp="1"/>
          </p:cNvSpPr>
          <p:nvPr>
            <p:ph type="subTitle" idx="1"/>
          </p:nvPr>
        </p:nvSpPr>
        <p:spPr>
          <a:xfrm>
            <a:off x="2941781" y="3509628"/>
            <a:ext cx="6308437" cy="1383245"/>
          </a:xfrm>
        </p:spPr>
        <p:txBody>
          <a:bodyPr>
            <a:normAutofit/>
          </a:bodyPr>
          <a:lstStyle/>
          <a:p>
            <a:r>
              <a:rPr lang="cs-CZ" sz="2000" dirty="0" smtClean="0">
                <a:latin typeface="Palatino Linotype" panose="02040502050505030304" pitchFamily="18" charset="0"/>
              </a:rPr>
              <a:t>Zjisti, jaká fiktivní postava/y se skrývá/jí pod ilustrací.</a:t>
            </a:r>
          </a:p>
          <a:p>
            <a:r>
              <a:rPr lang="cs-CZ" sz="2000" dirty="0" smtClean="0">
                <a:latin typeface="Palatino Linotype" panose="02040502050505030304" pitchFamily="18" charset="0"/>
              </a:rPr>
              <a:t>Tvým </a:t>
            </a:r>
            <a:r>
              <a:rPr lang="cs-CZ" sz="2000" dirty="0">
                <a:latin typeface="Palatino Linotype" panose="02040502050505030304" pitchFamily="18" charset="0"/>
              </a:rPr>
              <a:t>úkolem je napsat jeho/její </a:t>
            </a:r>
            <a:r>
              <a:rPr lang="cs-CZ" sz="2000" dirty="0" smtClean="0">
                <a:latin typeface="Palatino Linotype" panose="02040502050505030304" pitchFamily="18" charset="0"/>
              </a:rPr>
              <a:t>jméno. V případě, že je na ilustraci více postav, přičítají se bonusové body. </a:t>
            </a:r>
            <a:endParaRPr lang="cs-CZ" sz="2000" dirty="0">
              <a:latin typeface="Palatino Linotype" panose="02040502050505030304" pitchFamily="18" charset="0"/>
            </a:endParaRPr>
          </a:p>
          <a:p>
            <a:endParaRPr lang="cs-CZ" sz="2000" dirty="0"/>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5" r="52075" b="63946"/>
          <a:stretch/>
        </p:blipFill>
        <p:spPr>
          <a:xfrm>
            <a:off x="9250218" y="2184479"/>
            <a:ext cx="2351708" cy="2340893"/>
          </a:xfrm>
          <a:prstGeom prst="rect">
            <a:avLst/>
          </a:prstGeom>
          <a:effectLst>
            <a:glow rad="228600">
              <a:srgbClr val="EEE9E3">
                <a:alpha val="40000"/>
              </a:srgbClr>
            </a:glow>
            <a:softEdge rad="317500"/>
          </a:effectLst>
        </p:spPr>
      </p:pic>
      <p:pic>
        <p:nvPicPr>
          <p:cNvPr id="8"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5" r="52075" b="63946"/>
          <a:stretch/>
        </p:blipFill>
        <p:spPr>
          <a:xfrm flipH="1">
            <a:off x="590073" y="2184479"/>
            <a:ext cx="2351708" cy="2340893"/>
          </a:xfrm>
          <a:prstGeom prst="rect">
            <a:avLst/>
          </a:prstGeom>
          <a:effectLst>
            <a:glow rad="228600">
              <a:srgbClr val="EEE9E3">
                <a:alpha val="40000"/>
              </a:srgbClr>
            </a:glow>
            <a:softEdge rad="317500"/>
          </a:effectLst>
        </p:spPr>
      </p:pic>
      <p:sp>
        <p:nvSpPr>
          <p:cNvPr id="10" name="Obdélník 9"/>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Tree>
    <p:extLst>
      <p:ext uri="{BB962C8B-B14F-4D97-AF65-F5344CB8AC3E}">
        <p14:creationId xmlns:p14="http://schemas.microsoft.com/office/powerpoint/2010/main" val="10156328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smtClean="0">
                <a:latin typeface="Palatino Linotype" panose="02040502050505030304" pitchFamily="18" charset="0"/>
              </a:rPr>
              <a:t>1.</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8505" y="314440"/>
            <a:ext cx="5368440" cy="6377359"/>
          </a:xfrm>
          <a:prstGeom prst="rect">
            <a:avLst/>
          </a:prstGeom>
        </p:spPr>
      </p:pic>
      <p:sp>
        <p:nvSpPr>
          <p:cNvPr id="8" name="Obdélník 7"/>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Tree>
    <p:extLst>
      <p:ext uri="{BB962C8B-B14F-4D97-AF65-F5344CB8AC3E}">
        <p14:creationId xmlns:p14="http://schemas.microsoft.com/office/powerpoint/2010/main" val="2306850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a:latin typeface="Palatino Linotype" panose="02040502050505030304" pitchFamily="18" charset="0"/>
              </a:rPr>
              <a:t>2</a:t>
            </a:r>
            <a:r>
              <a:rPr lang="cs-CZ" sz="6600" dirty="0" smtClean="0">
                <a:latin typeface="Palatino Linotype" panose="02040502050505030304" pitchFamily="18" charset="0"/>
              </a:rPr>
              <a:t>.</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1253" y="1199573"/>
            <a:ext cx="7620000" cy="4495800"/>
          </a:xfrm>
          <a:prstGeom prst="rect">
            <a:avLst/>
          </a:prstGeom>
        </p:spPr>
      </p:pic>
      <p:sp>
        <p:nvSpPr>
          <p:cNvPr id="6" name="Obdélník 5"/>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Tree>
    <p:extLst>
      <p:ext uri="{BB962C8B-B14F-4D97-AF65-F5344CB8AC3E}">
        <p14:creationId xmlns:p14="http://schemas.microsoft.com/office/powerpoint/2010/main" val="1041710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a:latin typeface="Palatino Linotype" panose="02040502050505030304" pitchFamily="18" charset="0"/>
              </a:rPr>
              <a:t>3</a:t>
            </a:r>
            <a:r>
              <a:rPr lang="cs-CZ" sz="6600" dirty="0" smtClean="0">
                <a:latin typeface="Palatino Linotype" panose="02040502050505030304" pitchFamily="18" charset="0"/>
              </a:rPr>
              <a:t>.</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sp>
        <p:nvSpPr>
          <p:cNvPr id="6" name="Obdélník 5"/>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pic>
        <p:nvPicPr>
          <p:cNvPr id="11" name="Zástupný symbol pro obsah 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20291" y="148338"/>
            <a:ext cx="3934691" cy="6582197"/>
          </a:xfrm>
        </p:spPr>
      </p:pic>
    </p:spTree>
    <p:extLst>
      <p:ext uri="{BB962C8B-B14F-4D97-AF65-F5344CB8AC3E}">
        <p14:creationId xmlns:p14="http://schemas.microsoft.com/office/powerpoint/2010/main" val="704963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a:latin typeface="Palatino Linotype" panose="02040502050505030304" pitchFamily="18" charset="0"/>
              </a:rPr>
              <a:t>4</a:t>
            </a:r>
            <a:r>
              <a:rPr lang="cs-CZ" sz="6600" dirty="0" smtClean="0">
                <a:latin typeface="Palatino Linotype" panose="02040502050505030304" pitchFamily="18" charset="0"/>
              </a:rPr>
              <a:t>.</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8595" y="531379"/>
            <a:ext cx="4118678" cy="5965368"/>
          </a:xfrm>
          <a:prstGeom prst="rect">
            <a:avLst/>
          </a:prstGeom>
        </p:spPr>
      </p:pic>
      <p:sp>
        <p:nvSpPr>
          <p:cNvPr id="6" name="Obdélník 5"/>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Tree>
    <p:extLst>
      <p:ext uri="{BB962C8B-B14F-4D97-AF65-F5344CB8AC3E}">
        <p14:creationId xmlns:p14="http://schemas.microsoft.com/office/powerpoint/2010/main" val="3051340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a:latin typeface="Palatino Linotype" panose="02040502050505030304" pitchFamily="18" charset="0"/>
              </a:rPr>
              <a:t>5</a:t>
            </a:r>
            <a:r>
              <a:rPr lang="cs-CZ" sz="6600" dirty="0" smtClean="0">
                <a:latin typeface="Palatino Linotype" panose="02040502050505030304" pitchFamily="18" charset="0"/>
              </a:rPr>
              <a:t>.</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362" y="1366980"/>
            <a:ext cx="6540370" cy="4627419"/>
          </a:xfrm>
          <a:prstGeom prst="rect">
            <a:avLst/>
          </a:prstGeom>
        </p:spPr>
      </p:pic>
      <p:sp>
        <p:nvSpPr>
          <p:cNvPr id="6" name="Obdélník 5"/>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Tree>
    <p:extLst>
      <p:ext uri="{BB962C8B-B14F-4D97-AF65-F5344CB8AC3E}">
        <p14:creationId xmlns:p14="http://schemas.microsoft.com/office/powerpoint/2010/main" val="1608709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a:latin typeface="Palatino Linotype" panose="02040502050505030304" pitchFamily="18" charset="0"/>
              </a:rPr>
              <a:t>6</a:t>
            </a:r>
            <a:r>
              <a:rPr lang="cs-CZ" sz="6600" dirty="0" smtClean="0">
                <a:latin typeface="Palatino Linotype" panose="02040502050505030304" pitchFamily="18" charset="0"/>
              </a:rPr>
              <a:t>.</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pic>
        <p:nvPicPr>
          <p:cNvPr id="4" name="Obrázek 3"/>
          <p:cNvPicPr>
            <a:picLocks noChangeAspect="1"/>
          </p:cNvPicPr>
          <p:nvPr/>
        </p:nvPicPr>
        <p:blipFill rotWithShape="1">
          <a:blip r:embed="rId3">
            <a:extLst>
              <a:ext uri="{28A0092B-C50C-407E-A947-70E740481C1C}">
                <a14:useLocalDpi xmlns:a14="http://schemas.microsoft.com/office/drawing/2010/main" val="0"/>
              </a:ext>
            </a:extLst>
          </a:blip>
          <a:srcRect t="28051"/>
          <a:stretch/>
        </p:blipFill>
        <p:spPr>
          <a:xfrm>
            <a:off x="2525872" y="563416"/>
            <a:ext cx="5814564" cy="5704792"/>
          </a:xfrm>
          <a:prstGeom prst="rect">
            <a:avLst/>
          </a:prstGeom>
        </p:spPr>
      </p:pic>
      <p:sp>
        <p:nvSpPr>
          <p:cNvPr id="6" name="Obdélník 5"/>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Tree>
    <p:extLst>
      <p:ext uri="{BB962C8B-B14F-4D97-AF65-F5344CB8AC3E}">
        <p14:creationId xmlns:p14="http://schemas.microsoft.com/office/powerpoint/2010/main" val="2296669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110837"/>
            <a:ext cx="12192000" cy="3195781"/>
          </a:xfrm>
        </p:spPr>
        <p:txBody>
          <a:bodyPr>
            <a:normAutofit/>
          </a:bodyPr>
          <a:lstStyle/>
          <a:p>
            <a:r>
              <a:rPr lang="cs-CZ" sz="1600"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   </a:t>
            </a:r>
            <a:r>
              <a:rPr lang="cs-CZ" sz="4000"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  </a:t>
            </a:r>
            <a:r>
              <a:rPr lang="cs-CZ" sz="5400" dirty="0">
                <a:solidFill>
                  <a:srgbClr val="F6DEDA"/>
                </a:solidFill>
                <a:latin typeface="Ink Free" panose="03080402000500000000" pitchFamily="66" charset="0"/>
                <a:cs typeface="Mongolian Baiti" panose="03000500000000000000" pitchFamily="66" charset="0"/>
              </a:rPr>
              <a:t/>
            </a:r>
            <a:br>
              <a:rPr lang="cs-CZ" sz="5400" dirty="0">
                <a:solidFill>
                  <a:srgbClr val="F6DEDA"/>
                </a:solidFill>
                <a:latin typeface="Ink Free" panose="03080402000500000000" pitchFamily="66" charset="0"/>
                <a:cs typeface="Mongolian Baiti" panose="03000500000000000000" pitchFamily="66" charset="0"/>
              </a:rPr>
            </a:br>
            <a:r>
              <a:rPr lang="cs-CZ" sz="4000" dirty="0" smtClean="0">
                <a:latin typeface="Palatino Linotype" panose="02040502050505030304" pitchFamily="18" charset="0"/>
                <a:cs typeface="Mongolian Baiti" panose="03000500000000000000" pitchFamily="66" charset="0"/>
              </a:rPr>
              <a:t>Poznej autora na obrázku</a:t>
            </a:r>
            <a:endParaRPr lang="cs-CZ" sz="4000" dirty="0"/>
          </a:p>
        </p:txBody>
      </p:sp>
      <p:sp>
        <p:nvSpPr>
          <p:cNvPr id="3" name="Podnadpis 2"/>
          <p:cNvSpPr>
            <a:spLocks noGrp="1"/>
          </p:cNvSpPr>
          <p:nvPr>
            <p:ph type="subTitle" idx="1"/>
          </p:nvPr>
        </p:nvSpPr>
        <p:spPr>
          <a:xfrm>
            <a:off x="2941781" y="3509628"/>
            <a:ext cx="6308437" cy="1383245"/>
          </a:xfrm>
        </p:spPr>
        <p:txBody>
          <a:bodyPr>
            <a:normAutofit/>
          </a:bodyPr>
          <a:lstStyle/>
          <a:p>
            <a:r>
              <a:rPr lang="cs-CZ" sz="2000" dirty="0">
                <a:latin typeface="Palatino Linotype" panose="02040502050505030304" pitchFamily="18" charset="0"/>
              </a:rPr>
              <a:t>Na fotografii/obrazu uvidíš </a:t>
            </a:r>
            <a:r>
              <a:rPr lang="cs-CZ" sz="2000" dirty="0" smtClean="0">
                <a:latin typeface="Palatino Linotype" panose="02040502050505030304" pitchFamily="18" charset="0"/>
              </a:rPr>
              <a:t/>
            </a:r>
            <a:br>
              <a:rPr lang="cs-CZ" sz="2000" dirty="0" smtClean="0">
                <a:latin typeface="Palatino Linotype" panose="02040502050505030304" pitchFamily="18" charset="0"/>
              </a:rPr>
            </a:br>
            <a:r>
              <a:rPr lang="cs-CZ" sz="2000" dirty="0" smtClean="0">
                <a:latin typeface="Palatino Linotype" panose="02040502050505030304" pitchFamily="18" charset="0"/>
              </a:rPr>
              <a:t>spisovatele </a:t>
            </a:r>
            <a:r>
              <a:rPr lang="cs-CZ" sz="2000" dirty="0">
                <a:latin typeface="Palatino Linotype" panose="02040502050505030304" pitchFamily="18" charset="0"/>
              </a:rPr>
              <a:t>a spisovatelky </a:t>
            </a:r>
            <a:r>
              <a:rPr lang="cs-CZ" sz="2000" dirty="0" smtClean="0">
                <a:latin typeface="Palatino Linotype" panose="02040502050505030304" pitchFamily="18" charset="0"/>
              </a:rPr>
              <a:t>světové </a:t>
            </a:r>
            <a:r>
              <a:rPr lang="cs-CZ" sz="2000" dirty="0">
                <a:latin typeface="Palatino Linotype" panose="02040502050505030304" pitchFamily="18" charset="0"/>
              </a:rPr>
              <a:t>i české literatury. </a:t>
            </a:r>
            <a:endParaRPr lang="cs-CZ" sz="2000" dirty="0" smtClean="0">
              <a:latin typeface="Palatino Linotype" panose="02040502050505030304" pitchFamily="18" charset="0"/>
            </a:endParaRPr>
          </a:p>
          <a:p>
            <a:r>
              <a:rPr lang="cs-CZ" sz="2000" dirty="0" smtClean="0">
                <a:latin typeface="Palatino Linotype" panose="02040502050505030304" pitchFamily="18" charset="0"/>
              </a:rPr>
              <a:t>Tvým </a:t>
            </a:r>
            <a:r>
              <a:rPr lang="cs-CZ" sz="2000" dirty="0">
                <a:latin typeface="Palatino Linotype" panose="02040502050505030304" pitchFamily="18" charset="0"/>
              </a:rPr>
              <a:t>úkolem je napsat jeho/její </a:t>
            </a:r>
            <a:r>
              <a:rPr lang="cs-CZ" sz="2000" dirty="0" smtClean="0">
                <a:latin typeface="Palatino Linotype" panose="02040502050505030304" pitchFamily="18" charset="0"/>
              </a:rPr>
              <a:t>příjmení. </a:t>
            </a:r>
            <a:endParaRPr lang="cs-CZ" sz="2000" dirty="0">
              <a:latin typeface="Palatino Linotype" panose="02040502050505030304" pitchFamily="18" charset="0"/>
            </a:endParaRPr>
          </a:p>
          <a:p>
            <a:endParaRPr lang="cs-CZ" sz="2000" dirty="0"/>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5" r="52075" b="63946"/>
          <a:stretch/>
        </p:blipFill>
        <p:spPr>
          <a:xfrm>
            <a:off x="9250218" y="2184479"/>
            <a:ext cx="2351708" cy="2340893"/>
          </a:xfrm>
          <a:prstGeom prst="rect">
            <a:avLst/>
          </a:prstGeom>
          <a:effectLst>
            <a:glow rad="228600">
              <a:srgbClr val="EEE9E3">
                <a:alpha val="40000"/>
              </a:srgbClr>
            </a:glow>
            <a:softEdge rad="317500"/>
          </a:effectLst>
        </p:spPr>
      </p:pic>
      <p:pic>
        <p:nvPicPr>
          <p:cNvPr id="8"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5" r="52075" b="63946"/>
          <a:stretch/>
        </p:blipFill>
        <p:spPr>
          <a:xfrm flipH="1">
            <a:off x="590073" y="2184479"/>
            <a:ext cx="2351708" cy="2340893"/>
          </a:xfrm>
          <a:prstGeom prst="rect">
            <a:avLst/>
          </a:prstGeom>
          <a:effectLst>
            <a:glow rad="228600">
              <a:srgbClr val="EEE9E3">
                <a:alpha val="40000"/>
              </a:srgbClr>
            </a:glow>
            <a:softEdge rad="317500"/>
          </a:effectLst>
        </p:spPr>
      </p:pic>
      <p:sp>
        <p:nvSpPr>
          <p:cNvPr id="10" name="Obdélník 9"/>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Tree>
    <p:extLst>
      <p:ext uri="{BB962C8B-B14F-4D97-AF65-F5344CB8AC3E}">
        <p14:creationId xmlns:p14="http://schemas.microsoft.com/office/powerpoint/2010/main" val="195988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a:latin typeface="Palatino Linotype" panose="02040502050505030304" pitchFamily="18" charset="0"/>
              </a:rPr>
              <a:t>7</a:t>
            </a:r>
            <a:r>
              <a:rPr lang="cs-CZ" sz="6600" dirty="0" smtClean="0">
                <a:latin typeface="Palatino Linotype" panose="02040502050505030304" pitchFamily="18" charset="0"/>
              </a:rPr>
              <a:t>.</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734" y="270574"/>
            <a:ext cx="4845705" cy="6303455"/>
          </a:xfrm>
          <a:prstGeom prst="rect">
            <a:avLst/>
          </a:prstGeom>
        </p:spPr>
      </p:pic>
      <p:sp>
        <p:nvSpPr>
          <p:cNvPr id="6" name="Obdélník 5"/>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Tree>
    <p:extLst>
      <p:ext uri="{BB962C8B-B14F-4D97-AF65-F5344CB8AC3E}">
        <p14:creationId xmlns:p14="http://schemas.microsoft.com/office/powerpoint/2010/main" val="1112058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a:latin typeface="Palatino Linotype" panose="02040502050505030304" pitchFamily="18" charset="0"/>
              </a:rPr>
              <a:t>8</a:t>
            </a:r>
            <a:r>
              <a:rPr lang="cs-CZ" sz="6600" dirty="0" smtClean="0">
                <a:latin typeface="Palatino Linotype" panose="02040502050505030304" pitchFamily="18" charset="0"/>
              </a:rPr>
              <a:t>.</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855" y="365124"/>
            <a:ext cx="4433454" cy="6186683"/>
          </a:xfrm>
          <a:prstGeom prst="rect">
            <a:avLst/>
          </a:prstGeom>
        </p:spPr>
      </p:pic>
      <p:sp>
        <p:nvSpPr>
          <p:cNvPr id="6" name="Obdélník 5"/>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Tree>
    <p:extLst>
      <p:ext uri="{BB962C8B-B14F-4D97-AF65-F5344CB8AC3E}">
        <p14:creationId xmlns:p14="http://schemas.microsoft.com/office/powerpoint/2010/main" val="243326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a:latin typeface="Palatino Linotype" panose="02040502050505030304" pitchFamily="18" charset="0"/>
              </a:rPr>
              <a:t>9</a:t>
            </a:r>
            <a:r>
              <a:rPr lang="cs-CZ" sz="6600" dirty="0" smtClean="0">
                <a:latin typeface="Palatino Linotype" panose="02040502050505030304" pitchFamily="18" charset="0"/>
              </a:rPr>
              <a:t>.</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pic>
        <p:nvPicPr>
          <p:cNvPr id="4" name="Obrázek 3"/>
          <p:cNvPicPr>
            <a:picLocks noChangeAspect="1"/>
          </p:cNvPicPr>
          <p:nvPr/>
        </p:nvPicPr>
        <p:blipFill rotWithShape="1">
          <a:blip r:embed="rId3">
            <a:extLst>
              <a:ext uri="{28A0092B-C50C-407E-A947-70E740481C1C}">
                <a14:useLocalDpi xmlns:a14="http://schemas.microsoft.com/office/drawing/2010/main" val="0"/>
              </a:ext>
            </a:extLst>
          </a:blip>
          <a:srcRect l="4805"/>
          <a:stretch/>
        </p:blipFill>
        <p:spPr>
          <a:xfrm>
            <a:off x="2724727" y="365124"/>
            <a:ext cx="4424218" cy="6196691"/>
          </a:xfrm>
          <a:prstGeom prst="rect">
            <a:avLst/>
          </a:prstGeom>
        </p:spPr>
      </p:pic>
      <p:sp>
        <p:nvSpPr>
          <p:cNvPr id="6" name="Obdélník 5"/>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Tree>
    <p:extLst>
      <p:ext uri="{BB962C8B-B14F-4D97-AF65-F5344CB8AC3E}">
        <p14:creationId xmlns:p14="http://schemas.microsoft.com/office/powerpoint/2010/main" val="2987481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smtClean="0">
                <a:latin typeface="Palatino Linotype" panose="02040502050505030304" pitchFamily="18" charset="0"/>
              </a:rPr>
              <a:t>10.</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745" y="1542906"/>
            <a:ext cx="7034309" cy="4798404"/>
          </a:xfrm>
          <a:prstGeom prst="rect">
            <a:avLst/>
          </a:prstGeom>
        </p:spPr>
      </p:pic>
      <p:sp>
        <p:nvSpPr>
          <p:cNvPr id="6" name="Obdélník 5"/>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Tree>
    <p:extLst>
      <p:ext uri="{BB962C8B-B14F-4D97-AF65-F5344CB8AC3E}">
        <p14:creationId xmlns:p14="http://schemas.microsoft.com/office/powerpoint/2010/main" val="28579910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110837"/>
            <a:ext cx="12192000" cy="3195781"/>
          </a:xfrm>
        </p:spPr>
        <p:txBody>
          <a:bodyPr>
            <a:normAutofit/>
          </a:bodyPr>
          <a:lstStyle/>
          <a:p>
            <a:r>
              <a:rPr lang="cs-CZ" sz="1600"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   </a:t>
            </a:r>
            <a:r>
              <a:rPr lang="cs-CZ" sz="4000"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  </a:t>
            </a:r>
            <a:r>
              <a:rPr lang="cs-CZ" sz="5400" dirty="0">
                <a:solidFill>
                  <a:srgbClr val="F6DEDA"/>
                </a:solidFill>
                <a:latin typeface="Ink Free" panose="03080402000500000000" pitchFamily="66" charset="0"/>
                <a:cs typeface="Mongolian Baiti" panose="03000500000000000000" pitchFamily="66" charset="0"/>
              </a:rPr>
              <a:t/>
            </a:r>
            <a:br>
              <a:rPr lang="cs-CZ" sz="5400" dirty="0">
                <a:solidFill>
                  <a:srgbClr val="F6DEDA"/>
                </a:solidFill>
                <a:latin typeface="Ink Free" panose="03080402000500000000" pitchFamily="66" charset="0"/>
                <a:cs typeface="Mongolian Baiti" panose="03000500000000000000" pitchFamily="66" charset="0"/>
              </a:rPr>
            </a:br>
            <a:r>
              <a:rPr lang="cs-CZ" sz="4000" dirty="0" smtClean="0">
                <a:latin typeface="Palatino Linotype" panose="02040502050505030304" pitchFamily="18" charset="0"/>
                <a:cs typeface="Mongolian Baiti" panose="03000500000000000000" pitchFamily="66" charset="0"/>
              </a:rPr>
              <a:t>Poznej knihu </a:t>
            </a:r>
            <a:br>
              <a:rPr lang="cs-CZ" sz="4000" dirty="0" smtClean="0">
                <a:latin typeface="Palatino Linotype" panose="02040502050505030304" pitchFamily="18" charset="0"/>
                <a:cs typeface="Mongolian Baiti" panose="03000500000000000000" pitchFamily="66" charset="0"/>
              </a:rPr>
            </a:br>
            <a:r>
              <a:rPr lang="cs-CZ" sz="4000" dirty="0" smtClean="0">
                <a:latin typeface="Palatino Linotype" panose="02040502050505030304" pitchFamily="18" charset="0"/>
                <a:cs typeface="Mongolian Baiti" panose="03000500000000000000" pitchFamily="66" charset="0"/>
              </a:rPr>
              <a:t>na základě úryvku</a:t>
            </a:r>
            <a:endParaRPr lang="cs-CZ" sz="4000" dirty="0"/>
          </a:p>
        </p:txBody>
      </p:sp>
      <p:sp>
        <p:nvSpPr>
          <p:cNvPr id="3" name="Podnadpis 2"/>
          <p:cNvSpPr>
            <a:spLocks noGrp="1"/>
          </p:cNvSpPr>
          <p:nvPr>
            <p:ph type="subTitle" idx="1"/>
          </p:nvPr>
        </p:nvSpPr>
        <p:spPr>
          <a:xfrm>
            <a:off x="2941781" y="3509628"/>
            <a:ext cx="6308437" cy="1383245"/>
          </a:xfrm>
        </p:spPr>
        <p:txBody>
          <a:bodyPr>
            <a:normAutofit fontScale="92500"/>
          </a:bodyPr>
          <a:lstStyle/>
          <a:p>
            <a:r>
              <a:rPr lang="cs-CZ" sz="2000" dirty="0" smtClean="0">
                <a:latin typeface="Palatino Linotype" panose="02040502050505030304" pitchFamily="18" charset="0"/>
              </a:rPr>
              <a:t>Uhádni název literárního díla po přečtení krátké ukázky. Ke každému dílu napiš, kdo je jeho autorem.</a:t>
            </a:r>
          </a:p>
          <a:p>
            <a:r>
              <a:rPr lang="cs-CZ" sz="2000" dirty="0" smtClean="0">
                <a:latin typeface="Palatino Linotype" panose="02040502050505030304" pitchFamily="18" charset="0"/>
              </a:rPr>
              <a:t>Tvým </a:t>
            </a:r>
            <a:r>
              <a:rPr lang="cs-CZ" sz="2000" dirty="0">
                <a:latin typeface="Palatino Linotype" panose="02040502050505030304" pitchFamily="18" charset="0"/>
              </a:rPr>
              <a:t>úkolem je napsat </a:t>
            </a:r>
            <a:r>
              <a:rPr lang="cs-CZ" sz="2000" dirty="0" smtClean="0">
                <a:latin typeface="Palatino Linotype" panose="02040502050505030304" pitchFamily="18" charset="0"/>
              </a:rPr>
              <a:t>jak titul literárního díla, tak i jeho autora. Za úplnou správnou odpověď dostáváš 2 body.</a:t>
            </a:r>
            <a:endParaRPr lang="cs-CZ" sz="2000" dirty="0">
              <a:latin typeface="Palatino Linotype" panose="02040502050505030304" pitchFamily="18" charset="0"/>
            </a:endParaRPr>
          </a:p>
          <a:p>
            <a:endParaRPr lang="cs-CZ" sz="2000" dirty="0"/>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5" r="52075" b="63946"/>
          <a:stretch/>
        </p:blipFill>
        <p:spPr>
          <a:xfrm>
            <a:off x="9250218" y="2184479"/>
            <a:ext cx="2351708" cy="2340893"/>
          </a:xfrm>
          <a:prstGeom prst="rect">
            <a:avLst/>
          </a:prstGeom>
          <a:effectLst>
            <a:glow rad="228600">
              <a:srgbClr val="EEE9E3">
                <a:alpha val="40000"/>
              </a:srgbClr>
            </a:glow>
            <a:softEdge rad="317500"/>
          </a:effectLst>
        </p:spPr>
      </p:pic>
      <p:pic>
        <p:nvPicPr>
          <p:cNvPr id="8"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5" r="52075" b="63946"/>
          <a:stretch/>
        </p:blipFill>
        <p:spPr>
          <a:xfrm flipH="1">
            <a:off x="590073" y="2184479"/>
            <a:ext cx="2351708" cy="2340893"/>
          </a:xfrm>
          <a:prstGeom prst="rect">
            <a:avLst/>
          </a:prstGeom>
          <a:effectLst>
            <a:glow rad="228600">
              <a:srgbClr val="EEE9E3">
                <a:alpha val="40000"/>
              </a:srgbClr>
            </a:glow>
            <a:softEdge rad="317500"/>
          </a:effectLst>
        </p:spPr>
      </p:pic>
      <p:sp>
        <p:nvSpPr>
          <p:cNvPr id="10" name="Obdélník 9"/>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Tree>
    <p:extLst>
      <p:ext uri="{BB962C8B-B14F-4D97-AF65-F5344CB8AC3E}">
        <p14:creationId xmlns:p14="http://schemas.microsoft.com/office/powerpoint/2010/main" val="407920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smtClean="0">
                <a:latin typeface="Palatino Linotype" panose="02040502050505030304" pitchFamily="18" charset="0"/>
              </a:rPr>
              <a:t>1.</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sp>
        <p:nvSpPr>
          <p:cNvPr id="3" name="Obdélník 2"/>
          <p:cNvSpPr/>
          <p:nvPr/>
        </p:nvSpPr>
        <p:spPr>
          <a:xfrm>
            <a:off x="875145" y="2462012"/>
            <a:ext cx="9661236" cy="1754326"/>
          </a:xfrm>
          <a:prstGeom prst="rect">
            <a:avLst/>
          </a:prstGeom>
        </p:spPr>
        <p:txBody>
          <a:bodyPr wrap="square">
            <a:spAutoFit/>
          </a:bodyPr>
          <a:lstStyle/>
          <a:p>
            <a:r>
              <a:rPr lang="cs-CZ" sz="3600" i="1" dirty="0" smtClean="0">
                <a:latin typeface="Palatino Linotype" panose="02040502050505030304" pitchFamily="18" charset="0"/>
              </a:rPr>
              <a:t>„Všechny šťastné rodiny jsou si podobny, každá nešťastná rodina je nešťastna po svém.“</a:t>
            </a:r>
            <a:r>
              <a:rPr lang="cs-CZ" dirty="0" smtClean="0"/>
              <a:t/>
            </a:r>
            <a:br>
              <a:rPr lang="cs-CZ" dirty="0" smtClean="0"/>
            </a:br>
            <a:r>
              <a:rPr lang="cs-CZ" dirty="0" smtClean="0"/>
              <a:t/>
            </a:r>
            <a:br>
              <a:rPr lang="cs-CZ" dirty="0" smtClean="0"/>
            </a:br>
            <a:endParaRPr lang="cs-CZ" dirty="0"/>
          </a:p>
        </p:txBody>
      </p:sp>
      <p:sp>
        <p:nvSpPr>
          <p:cNvPr id="6" name="Obdélník 5"/>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Tree>
    <p:extLst>
      <p:ext uri="{BB962C8B-B14F-4D97-AF65-F5344CB8AC3E}">
        <p14:creationId xmlns:p14="http://schemas.microsoft.com/office/powerpoint/2010/main" val="2782358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a:latin typeface="Palatino Linotype" panose="02040502050505030304" pitchFamily="18" charset="0"/>
              </a:rPr>
              <a:t>2</a:t>
            </a:r>
            <a:r>
              <a:rPr lang="cs-CZ" sz="6600" dirty="0" smtClean="0">
                <a:latin typeface="Palatino Linotype" panose="02040502050505030304" pitchFamily="18" charset="0"/>
              </a:rPr>
              <a:t>.</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sp>
        <p:nvSpPr>
          <p:cNvPr id="6" name="Obdélník 5"/>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
        <p:nvSpPr>
          <p:cNvPr id="7" name="Obdélník 6"/>
          <p:cNvSpPr/>
          <p:nvPr/>
        </p:nvSpPr>
        <p:spPr>
          <a:xfrm>
            <a:off x="875145" y="1690688"/>
            <a:ext cx="9661236" cy="5355312"/>
          </a:xfrm>
          <a:prstGeom prst="rect">
            <a:avLst/>
          </a:prstGeom>
        </p:spPr>
        <p:txBody>
          <a:bodyPr wrap="square">
            <a:spAutoFit/>
          </a:bodyPr>
          <a:lstStyle/>
          <a:p>
            <a:r>
              <a:rPr lang="cs-CZ" sz="3200" b="1" i="1" dirty="0" smtClean="0">
                <a:latin typeface="Palatino Linotype" panose="02040502050505030304" pitchFamily="18" charset="0"/>
              </a:rPr>
              <a:t>Dnes v noci</a:t>
            </a:r>
            <a:br>
              <a:rPr lang="cs-CZ" sz="3200" b="1" i="1" dirty="0" smtClean="0">
                <a:latin typeface="Palatino Linotype" panose="02040502050505030304" pitchFamily="18" charset="0"/>
              </a:rPr>
            </a:br>
            <a:r>
              <a:rPr lang="cs-CZ" sz="3200" b="1" i="1" dirty="0" smtClean="0">
                <a:latin typeface="Palatino Linotype" panose="02040502050505030304" pitchFamily="18" charset="0"/>
              </a:rPr>
              <a:t>(28. srpna 1930)</a:t>
            </a:r>
          </a:p>
          <a:p>
            <a:endParaRPr lang="cs-CZ" sz="3200" i="1" dirty="0" smtClean="0">
              <a:latin typeface="Palatino Linotype" panose="02040502050505030304" pitchFamily="18" charset="0"/>
            </a:endParaRPr>
          </a:p>
          <a:p>
            <a:r>
              <a:rPr lang="cs-CZ" sz="3200" i="1" dirty="0" smtClean="0">
                <a:latin typeface="Palatino Linotype" panose="02040502050505030304" pitchFamily="18" charset="0"/>
              </a:rPr>
              <a:t>Sedím v okně a bdím. Přes jedno rameno</a:t>
            </a:r>
            <a:br>
              <a:rPr lang="cs-CZ" sz="3200" i="1" dirty="0" smtClean="0">
                <a:latin typeface="Palatino Linotype" panose="02040502050505030304" pitchFamily="18" charset="0"/>
              </a:rPr>
            </a:br>
            <a:r>
              <a:rPr lang="cs-CZ" sz="3200" i="1" dirty="0" smtClean="0">
                <a:latin typeface="Palatino Linotype" panose="02040502050505030304" pitchFamily="18" charset="0"/>
              </a:rPr>
              <a:t>přelévají se mi teplé vůně kopřiv,</a:t>
            </a:r>
            <a:br>
              <a:rPr lang="cs-CZ" sz="3200" i="1" dirty="0" smtClean="0">
                <a:latin typeface="Palatino Linotype" panose="02040502050505030304" pitchFamily="18" charset="0"/>
              </a:rPr>
            </a:br>
            <a:r>
              <a:rPr lang="cs-CZ" sz="3200" i="1" dirty="0" smtClean="0">
                <a:latin typeface="Palatino Linotype" panose="02040502050505030304" pitchFamily="18" charset="0"/>
              </a:rPr>
              <a:t>druhé zamrzá v černých ledech světnice.</a:t>
            </a:r>
            <a:br>
              <a:rPr lang="cs-CZ" sz="3200" i="1" dirty="0" smtClean="0">
                <a:latin typeface="Palatino Linotype" panose="02040502050505030304" pitchFamily="18" charset="0"/>
              </a:rPr>
            </a:br>
            <a:r>
              <a:rPr lang="cs-CZ" sz="3200" i="1" dirty="0" smtClean="0">
                <a:latin typeface="Palatino Linotype" panose="02040502050505030304" pitchFamily="18" charset="0"/>
              </a:rPr>
              <a:t>Odjelas navečer ve žlutém voze</a:t>
            </a:r>
            <a:br>
              <a:rPr lang="cs-CZ" sz="3200" i="1" dirty="0" smtClean="0">
                <a:latin typeface="Palatino Linotype" panose="02040502050505030304" pitchFamily="18" charset="0"/>
              </a:rPr>
            </a:br>
            <a:r>
              <a:rPr lang="cs-CZ" sz="3200" i="1" dirty="0" smtClean="0">
                <a:latin typeface="Palatino Linotype" panose="02040502050505030304" pitchFamily="18" charset="0"/>
              </a:rPr>
              <a:t>se záclonkami. Dnes ráno jsi ke mně</a:t>
            </a:r>
            <a:br>
              <a:rPr lang="cs-CZ" sz="3200" i="1" dirty="0" smtClean="0">
                <a:latin typeface="Palatino Linotype" panose="02040502050505030304" pitchFamily="18" charset="0"/>
              </a:rPr>
            </a:br>
            <a:r>
              <a:rPr lang="cs-CZ" sz="3200" i="1" dirty="0" smtClean="0">
                <a:latin typeface="Palatino Linotype" panose="02040502050505030304" pitchFamily="18" charset="0"/>
              </a:rPr>
              <a:t>vztáhla dlaně -</a:t>
            </a:r>
          </a:p>
          <a:p>
            <a:r>
              <a:rPr lang="cs-CZ" dirty="0" smtClean="0"/>
              <a:t/>
            </a:r>
            <a:br>
              <a:rPr lang="cs-CZ" dirty="0" smtClean="0"/>
            </a:br>
            <a:r>
              <a:rPr lang="cs-CZ" dirty="0" smtClean="0"/>
              <a:t/>
            </a:r>
            <a:br>
              <a:rPr lang="cs-CZ" dirty="0" smtClean="0"/>
            </a:br>
            <a:endParaRPr lang="cs-CZ" dirty="0"/>
          </a:p>
        </p:txBody>
      </p:sp>
    </p:spTree>
    <p:extLst>
      <p:ext uri="{BB962C8B-B14F-4D97-AF65-F5344CB8AC3E}">
        <p14:creationId xmlns:p14="http://schemas.microsoft.com/office/powerpoint/2010/main" val="9978652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a:latin typeface="Palatino Linotype" panose="02040502050505030304" pitchFamily="18" charset="0"/>
              </a:rPr>
              <a:t>3</a:t>
            </a:r>
            <a:r>
              <a:rPr lang="cs-CZ" sz="6600" dirty="0" smtClean="0">
                <a:latin typeface="Palatino Linotype" panose="02040502050505030304" pitchFamily="18" charset="0"/>
              </a:rPr>
              <a:t>.</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sp>
        <p:nvSpPr>
          <p:cNvPr id="6" name="Obdélník 5"/>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
        <p:nvSpPr>
          <p:cNvPr id="7" name="Obdélník 6"/>
          <p:cNvSpPr/>
          <p:nvPr/>
        </p:nvSpPr>
        <p:spPr>
          <a:xfrm>
            <a:off x="875145" y="1542906"/>
            <a:ext cx="10522528" cy="3724096"/>
          </a:xfrm>
          <a:prstGeom prst="rect">
            <a:avLst/>
          </a:prstGeom>
        </p:spPr>
        <p:txBody>
          <a:bodyPr wrap="square">
            <a:spAutoFit/>
          </a:bodyPr>
          <a:lstStyle/>
          <a:p>
            <a:r>
              <a:rPr lang="cs-CZ" sz="4000" i="1" dirty="0" smtClean="0">
                <a:latin typeface="Palatino Linotype" panose="02040502050505030304" pitchFamily="18" charset="0"/>
              </a:rPr>
              <a:t>„Ve vzdáleném, starobylém seskupení rozměrů, </a:t>
            </a:r>
            <a:br>
              <a:rPr lang="cs-CZ" sz="4000" i="1" dirty="0" smtClean="0">
                <a:latin typeface="Palatino Linotype" panose="02040502050505030304" pitchFamily="18" charset="0"/>
              </a:rPr>
            </a:br>
            <a:r>
              <a:rPr lang="cs-CZ" sz="4000" i="1" dirty="0" smtClean="0">
                <a:latin typeface="Palatino Linotype" panose="02040502050505030304" pitchFamily="18" charset="0"/>
              </a:rPr>
              <a:t>v astrální rovině, která původně vůbec nebyla určena k pohybu, se zachvěly a rozdělily spletené hvězdné mlhy...</a:t>
            </a:r>
            <a:r>
              <a:rPr lang="cs-CZ" sz="4000" i="1" dirty="0" smtClean="0">
                <a:effectLst/>
                <a:latin typeface="Palatino Linotype" panose="02040502050505030304" pitchFamily="18" charset="0"/>
              </a:rPr>
              <a:t/>
            </a:r>
            <a:br>
              <a:rPr lang="cs-CZ" sz="4000" i="1" dirty="0" smtClean="0">
                <a:effectLst/>
                <a:latin typeface="Palatino Linotype" panose="02040502050505030304" pitchFamily="18" charset="0"/>
              </a:rPr>
            </a:br>
            <a:r>
              <a:rPr lang="cs-CZ" sz="4000" i="1" dirty="0" smtClean="0">
                <a:latin typeface="Palatino Linotype" panose="02040502050505030304" pitchFamily="18" charset="0"/>
              </a:rPr>
              <a:t>Pohleďme...“</a:t>
            </a:r>
            <a:r>
              <a:rPr lang="cs-CZ" dirty="0" smtClean="0"/>
              <a:t/>
            </a:r>
            <a:br>
              <a:rPr lang="cs-CZ" dirty="0" smtClean="0"/>
            </a:br>
            <a:r>
              <a:rPr lang="cs-CZ" dirty="0" smtClean="0"/>
              <a:t/>
            </a:r>
            <a:br>
              <a:rPr lang="cs-CZ" dirty="0" smtClean="0"/>
            </a:br>
            <a:endParaRPr lang="cs-CZ" dirty="0"/>
          </a:p>
        </p:txBody>
      </p:sp>
    </p:spTree>
    <p:extLst>
      <p:ext uri="{BB962C8B-B14F-4D97-AF65-F5344CB8AC3E}">
        <p14:creationId xmlns:p14="http://schemas.microsoft.com/office/powerpoint/2010/main" val="1481683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smtClean="0">
                <a:latin typeface="Palatino Linotype" panose="02040502050505030304" pitchFamily="18" charset="0"/>
              </a:rPr>
              <a:t>4.</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sp>
        <p:nvSpPr>
          <p:cNvPr id="6" name="Obdélník 5"/>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
        <p:nvSpPr>
          <p:cNvPr id="7" name="Obdélník 6"/>
          <p:cNvSpPr/>
          <p:nvPr/>
        </p:nvSpPr>
        <p:spPr>
          <a:xfrm>
            <a:off x="905164" y="1954012"/>
            <a:ext cx="9661236" cy="3385542"/>
          </a:xfrm>
          <a:prstGeom prst="rect">
            <a:avLst/>
          </a:prstGeom>
        </p:spPr>
        <p:txBody>
          <a:bodyPr wrap="square">
            <a:spAutoFit/>
          </a:bodyPr>
          <a:lstStyle/>
          <a:p>
            <a:r>
              <a:rPr lang="cs-CZ" sz="4000" i="1" dirty="0" smtClean="0">
                <a:latin typeface="Palatino Linotype" panose="02040502050505030304" pitchFamily="18" charset="0"/>
              </a:rPr>
              <a:t>„Srdcová Královna napekla vdolky</a:t>
            </a:r>
            <a:br>
              <a:rPr lang="cs-CZ" sz="4000" i="1" dirty="0" smtClean="0">
                <a:latin typeface="Palatino Linotype" panose="02040502050505030304" pitchFamily="18" charset="0"/>
              </a:rPr>
            </a:br>
            <a:r>
              <a:rPr lang="cs-CZ" sz="4000" i="1" dirty="0" smtClean="0">
                <a:latin typeface="Palatino Linotype" panose="02040502050505030304" pitchFamily="18" charset="0"/>
              </a:rPr>
              <a:t>jedenkrát o žních:</a:t>
            </a:r>
            <a:br>
              <a:rPr lang="cs-CZ" sz="4000" i="1" dirty="0" smtClean="0">
                <a:latin typeface="Palatino Linotype" panose="02040502050505030304" pitchFamily="18" charset="0"/>
              </a:rPr>
            </a:br>
            <a:r>
              <a:rPr lang="cs-CZ" sz="4000" i="1" dirty="0" smtClean="0">
                <a:latin typeface="Palatino Linotype" panose="02040502050505030304" pitchFamily="18" charset="0"/>
              </a:rPr>
              <a:t>Srdcový spodek jí ukradl vdolky,</a:t>
            </a:r>
            <a:br>
              <a:rPr lang="cs-CZ" sz="4000" i="1" dirty="0" smtClean="0">
                <a:latin typeface="Palatino Linotype" panose="02040502050505030304" pitchFamily="18" charset="0"/>
              </a:rPr>
            </a:br>
            <a:r>
              <a:rPr lang="cs-CZ" sz="4000" i="1" dirty="0" smtClean="0">
                <a:latin typeface="Palatino Linotype" panose="02040502050505030304" pitchFamily="18" charset="0"/>
              </a:rPr>
              <a:t>hned bylo po nich.“</a:t>
            </a:r>
          </a:p>
          <a:p>
            <a:r>
              <a:rPr lang="cs-CZ" dirty="0" smtClean="0"/>
              <a:t/>
            </a:r>
            <a:br>
              <a:rPr lang="cs-CZ" dirty="0" smtClean="0"/>
            </a:br>
            <a:r>
              <a:rPr lang="cs-CZ" dirty="0" smtClean="0"/>
              <a:t/>
            </a:r>
            <a:br>
              <a:rPr lang="cs-CZ" dirty="0" smtClean="0"/>
            </a:br>
            <a:endParaRPr lang="cs-CZ" dirty="0"/>
          </a:p>
        </p:txBody>
      </p:sp>
    </p:spTree>
    <p:extLst>
      <p:ext uri="{BB962C8B-B14F-4D97-AF65-F5344CB8AC3E}">
        <p14:creationId xmlns:p14="http://schemas.microsoft.com/office/powerpoint/2010/main" val="34944451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a:latin typeface="Palatino Linotype" panose="02040502050505030304" pitchFamily="18" charset="0"/>
              </a:rPr>
              <a:t>5</a:t>
            </a:r>
            <a:r>
              <a:rPr lang="cs-CZ" sz="6600" dirty="0" smtClean="0">
                <a:latin typeface="Palatino Linotype" panose="02040502050505030304" pitchFamily="18" charset="0"/>
              </a:rPr>
              <a:t>.</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sp>
        <p:nvSpPr>
          <p:cNvPr id="6" name="Obdélník 5"/>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
        <p:nvSpPr>
          <p:cNvPr id="7" name="Obdélník 6"/>
          <p:cNvSpPr/>
          <p:nvPr/>
        </p:nvSpPr>
        <p:spPr>
          <a:xfrm>
            <a:off x="875145" y="1533670"/>
            <a:ext cx="10605655" cy="3877985"/>
          </a:xfrm>
          <a:prstGeom prst="rect">
            <a:avLst/>
          </a:prstGeom>
        </p:spPr>
        <p:txBody>
          <a:bodyPr wrap="square">
            <a:spAutoFit/>
          </a:bodyPr>
          <a:lstStyle/>
          <a:p>
            <a:r>
              <a:rPr lang="cs-CZ" sz="3200" i="1" dirty="0" smtClean="0">
                <a:latin typeface="Palatino Linotype" panose="02040502050505030304" pitchFamily="18" charset="0"/>
              </a:rPr>
              <a:t>„Konečně poslední naše útočiště jest útěk a jestli, krásná Eliso, vaše láska je tak pevná... (Spatří Harpagona.) </a:t>
            </a:r>
            <a:br>
              <a:rPr lang="cs-CZ" sz="3200" i="1" dirty="0" smtClean="0">
                <a:latin typeface="Palatino Linotype" panose="02040502050505030304" pitchFamily="18" charset="0"/>
              </a:rPr>
            </a:br>
            <a:r>
              <a:rPr lang="cs-CZ" sz="3200" i="1" dirty="0" smtClean="0">
                <a:latin typeface="Palatino Linotype" panose="02040502050505030304" pitchFamily="18" charset="0"/>
              </a:rPr>
              <a:t>Ano, dcera jest povinna otci svému poslušností! Nemá se právě ohlížeti po kráse svého manžela, a jakmile ten velký důvod </a:t>
            </a:r>
            <a:br>
              <a:rPr lang="cs-CZ" sz="3200" i="1" dirty="0" smtClean="0">
                <a:latin typeface="Palatino Linotype" panose="02040502050505030304" pitchFamily="18" charset="0"/>
              </a:rPr>
            </a:br>
            <a:r>
              <a:rPr lang="cs-CZ" sz="3200" i="1" dirty="0" smtClean="0">
                <a:latin typeface="Palatino Linotype" panose="02040502050505030304" pitchFamily="18" charset="0"/>
              </a:rPr>
              <a:t>bez věna se objeví, má býti ochotna vzíti si toho, </a:t>
            </a:r>
            <a:br>
              <a:rPr lang="cs-CZ" sz="3200" i="1" dirty="0" smtClean="0">
                <a:latin typeface="Palatino Linotype" panose="02040502050505030304" pitchFamily="18" charset="0"/>
              </a:rPr>
            </a:br>
            <a:r>
              <a:rPr lang="cs-CZ" sz="3200" i="1" dirty="0" smtClean="0">
                <a:latin typeface="Palatino Linotype" panose="02040502050505030304" pitchFamily="18" charset="0"/>
              </a:rPr>
              <a:t>koho jí otec nabízí!“</a:t>
            </a:r>
            <a:r>
              <a:rPr lang="cs-CZ" i="1" dirty="0" smtClean="0"/>
              <a:t/>
            </a:r>
            <a:br>
              <a:rPr lang="cs-CZ" i="1" dirty="0" smtClean="0"/>
            </a:br>
            <a:r>
              <a:rPr lang="cs-CZ" i="1" dirty="0" smtClean="0"/>
              <a:t/>
            </a:r>
            <a:br>
              <a:rPr lang="cs-CZ" i="1" dirty="0" smtClean="0"/>
            </a:br>
            <a:r>
              <a:rPr lang="cs-CZ" dirty="0" smtClean="0"/>
              <a:t/>
            </a:r>
            <a:br>
              <a:rPr lang="cs-CZ" dirty="0" smtClean="0"/>
            </a:br>
            <a:endParaRPr lang="cs-CZ" dirty="0"/>
          </a:p>
        </p:txBody>
      </p:sp>
    </p:spTree>
    <p:extLst>
      <p:ext uri="{BB962C8B-B14F-4D97-AF65-F5344CB8AC3E}">
        <p14:creationId xmlns:p14="http://schemas.microsoft.com/office/powerpoint/2010/main" val="1529226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smtClean="0">
                <a:latin typeface="Palatino Linotype" panose="02040502050505030304" pitchFamily="18" charset="0"/>
              </a:rPr>
              <a:t>1.</a:t>
            </a:r>
            <a:endParaRPr lang="cs-CZ" sz="6600" dirty="0">
              <a:latin typeface="Palatino Linotype" panose="02040502050505030304" pitchFamily="18"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2926" y="365125"/>
            <a:ext cx="4638598" cy="6248111"/>
          </a:xfrm>
          <a:prstGeom prst="rect">
            <a:avLst/>
          </a:prstGeom>
        </p:spPr>
      </p:pic>
      <p:pic>
        <p:nvPicPr>
          <p:cNvPr id="5" name="Zástupný symbol pro obsah 3"/>
          <p:cNvPicPr>
            <a:picLocks noChangeAspect="1"/>
          </p:cNvPicPr>
          <p:nvPr/>
        </p:nvPicPr>
        <p:blipFill rotWithShape="1">
          <a:blip r:embed="rId3"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sp>
        <p:nvSpPr>
          <p:cNvPr id="7" name="Obdélník 6"/>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Tree>
    <p:extLst>
      <p:ext uri="{BB962C8B-B14F-4D97-AF65-F5344CB8AC3E}">
        <p14:creationId xmlns:p14="http://schemas.microsoft.com/office/powerpoint/2010/main" val="584433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a:latin typeface="Palatino Linotype" panose="02040502050505030304" pitchFamily="18" charset="0"/>
              </a:rPr>
              <a:t>6</a:t>
            </a:r>
            <a:r>
              <a:rPr lang="cs-CZ" sz="6600" dirty="0" smtClean="0">
                <a:latin typeface="Palatino Linotype" panose="02040502050505030304" pitchFamily="18" charset="0"/>
              </a:rPr>
              <a:t>.</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sp>
        <p:nvSpPr>
          <p:cNvPr id="6" name="Obdélník 5"/>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
        <p:nvSpPr>
          <p:cNvPr id="7" name="Obdélník 6"/>
          <p:cNvSpPr/>
          <p:nvPr/>
        </p:nvSpPr>
        <p:spPr>
          <a:xfrm>
            <a:off x="875145" y="1778521"/>
            <a:ext cx="9661236" cy="3970318"/>
          </a:xfrm>
          <a:prstGeom prst="rect">
            <a:avLst/>
          </a:prstGeom>
        </p:spPr>
        <p:txBody>
          <a:bodyPr wrap="square">
            <a:spAutoFit/>
          </a:bodyPr>
          <a:lstStyle/>
          <a:p>
            <a:r>
              <a:rPr lang="cs-CZ" sz="3600" i="1" dirty="0" smtClean="0">
                <a:latin typeface="Palatino Linotype" panose="02040502050505030304" pitchFamily="18" charset="0"/>
              </a:rPr>
              <a:t>„</a:t>
            </a:r>
            <a:r>
              <a:rPr lang="cs-CZ" sz="3600" i="1" dirty="0">
                <a:latin typeface="Palatino Linotype" panose="02040502050505030304" pitchFamily="18" charset="0"/>
              </a:rPr>
              <a:t>Já píši vám - co mohu více?</a:t>
            </a:r>
            <a:r>
              <a:rPr lang="cs-CZ" sz="3600" i="1" dirty="0" smtClean="0">
                <a:latin typeface="Palatino Linotype" panose="02040502050505030304" pitchFamily="18" charset="0"/>
              </a:rPr>
              <a:t/>
            </a:r>
            <a:br>
              <a:rPr lang="cs-CZ" sz="3600" i="1" dirty="0" smtClean="0">
                <a:latin typeface="Palatino Linotype" panose="02040502050505030304" pitchFamily="18" charset="0"/>
              </a:rPr>
            </a:br>
            <a:r>
              <a:rPr lang="cs-CZ" sz="3600" i="1" dirty="0">
                <a:latin typeface="Palatino Linotype" panose="02040502050505030304" pitchFamily="18" charset="0"/>
              </a:rPr>
              <a:t>Co ještě mohu dodati?</a:t>
            </a:r>
            <a:r>
              <a:rPr lang="cs-CZ" sz="3600" i="1" dirty="0" smtClean="0">
                <a:latin typeface="Palatino Linotype" panose="02040502050505030304" pitchFamily="18" charset="0"/>
              </a:rPr>
              <a:t/>
            </a:r>
            <a:br>
              <a:rPr lang="cs-CZ" sz="3600" i="1" dirty="0" smtClean="0">
                <a:latin typeface="Palatino Linotype" panose="02040502050505030304" pitchFamily="18" charset="0"/>
              </a:rPr>
            </a:br>
            <a:r>
              <a:rPr lang="cs-CZ" sz="3600" i="1" dirty="0">
                <a:latin typeface="Palatino Linotype" panose="02040502050505030304" pitchFamily="18" charset="0"/>
              </a:rPr>
              <a:t>Teď vím, že máte právo sice</a:t>
            </a:r>
            <a:r>
              <a:rPr lang="cs-CZ" sz="3600" i="1" dirty="0" smtClean="0">
                <a:latin typeface="Palatino Linotype" panose="02040502050505030304" pitchFamily="18" charset="0"/>
              </a:rPr>
              <a:t/>
            </a:r>
            <a:br>
              <a:rPr lang="cs-CZ" sz="3600" i="1" dirty="0" smtClean="0">
                <a:latin typeface="Palatino Linotype" panose="02040502050505030304" pitchFamily="18" charset="0"/>
              </a:rPr>
            </a:br>
            <a:r>
              <a:rPr lang="cs-CZ" sz="3600" i="1" dirty="0">
                <a:latin typeface="Palatino Linotype" panose="02040502050505030304" pitchFamily="18" charset="0"/>
              </a:rPr>
              <a:t>mne pohrdáním trestati,</a:t>
            </a:r>
            <a:r>
              <a:rPr lang="cs-CZ" sz="3600" i="1" dirty="0" smtClean="0">
                <a:latin typeface="Palatino Linotype" panose="02040502050505030304" pitchFamily="18" charset="0"/>
              </a:rPr>
              <a:t/>
            </a:r>
            <a:br>
              <a:rPr lang="cs-CZ" sz="3600" i="1" dirty="0" smtClean="0">
                <a:latin typeface="Palatino Linotype" panose="02040502050505030304" pitchFamily="18" charset="0"/>
              </a:rPr>
            </a:br>
            <a:r>
              <a:rPr lang="cs-CZ" sz="3600" i="1" dirty="0">
                <a:latin typeface="Palatino Linotype" panose="02040502050505030304" pitchFamily="18" charset="0"/>
              </a:rPr>
              <a:t>leč ještě věřím, nešťastnice,</a:t>
            </a:r>
            <a:r>
              <a:rPr lang="cs-CZ" sz="3600" i="1" dirty="0" smtClean="0">
                <a:latin typeface="Palatino Linotype" panose="02040502050505030304" pitchFamily="18" charset="0"/>
              </a:rPr>
              <a:t/>
            </a:r>
            <a:br>
              <a:rPr lang="cs-CZ" sz="3600" i="1" dirty="0" smtClean="0">
                <a:latin typeface="Palatino Linotype" panose="02040502050505030304" pitchFamily="18" charset="0"/>
              </a:rPr>
            </a:br>
            <a:r>
              <a:rPr lang="cs-CZ" sz="3600" i="1" dirty="0">
                <a:latin typeface="Palatino Linotype" panose="02040502050505030304" pitchFamily="18" charset="0"/>
              </a:rPr>
              <a:t>že mne váš milosrdný soud</a:t>
            </a:r>
            <a:r>
              <a:rPr lang="cs-CZ" sz="3600" i="1" dirty="0" smtClean="0">
                <a:latin typeface="Palatino Linotype" panose="02040502050505030304" pitchFamily="18" charset="0"/>
              </a:rPr>
              <a:t/>
            </a:r>
            <a:br>
              <a:rPr lang="cs-CZ" sz="3600" i="1" dirty="0" smtClean="0">
                <a:latin typeface="Palatino Linotype" panose="02040502050505030304" pitchFamily="18" charset="0"/>
              </a:rPr>
            </a:br>
            <a:r>
              <a:rPr lang="cs-CZ" sz="3600" i="1" dirty="0">
                <a:latin typeface="Palatino Linotype" panose="02040502050505030304" pitchFamily="18" charset="0"/>
              </a:rPr>
              <a:t>nemůže přece zavrhnout</a:t>
            </a:r>
            <a:r>
              <a:rPr lang="cs-CZ" sz="3600" i="1" dirty="0" smtClean="0">
                <a:latin typeface="Palatino Linotype" panose="02040502050505030304" pitchFamily="18" charset="0"/>
              </a:rPr>
              <a:t>.“</a:t>
            </a:r>
            <a:endParaRPr lang="cs-CZ" sz="3600" i="1" dirty="0">
              <a:latin typeface="Palatino Linotype" panose="02040502050505030304" pitchFamily="18" charset="0"/>
            </a:endParaRPr>
          </a:p>
        </p:txBody>
      </p:sp>
    </p:spTree>
    <p:extLst>
      <p:ext uri="{BB962C8B-B14F-4D97-AF65-F5344CB8AC3E}">
        <p14:creationId xmlns:p14="http://schemas.microsoft.com/office/powerpoint/2010/main" val="4479670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a:latin typeface="Palatino Linotype" panose="02040502050505030304" pitchFamily="18" charset="0"/>
              </a:rPr>
              <a:t>7</a:t>
            </a:r>
            <a:r>
              <a:rPr lang="cs-CZ" sz="6600" dirty="0" smtClean="0">
                <a:latin typeface="Palatino Linotype" panose="02040502050505030304" pitchFamily="18" charset="0"/>
              </a:rPr>
              <a:t>.</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sp>
        <p:nvSpPr>
          <p:cNvPr id="6" name="Obdélník 5"/>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
        <p:nvSpPr>
          <p:cNvPr id="7" name="Obdélník 6"/>
          <p:cNvSpPr/>
          <p:nvPr/>
        </p:nvSpPr>
        <p:spPr>
          <a:xfrm>
            <a:off x="875145" y="1690688"/>
            <a:ext cx="9661236" cy="4524315"/>
          </a:xfrm>
          <a:prstGeom prst="rect">
            <a:avLst/>
          </a:prstGeom>
        </p:spPr>
        <p:txBody>
          <a:bodyPr wrap="square">
            <a:spAutoFit/>
          </a:bodyPr>
          <a:lstStyle/>
          <a:p>
            <a:r>
              <a:rPr lang="cs-CZ" sz="3200" i="1" dirty="0" smtClean="0">
                <a:latin typeface="Palatino Linotype" panose="02040502050505030304" pitchFamily="18" charset="0"/>
              </a:rPr>
              <a:t>„Naposledy</a:t>
            </a:r>
            <a:r>
              <a:rPr lang="cs-CZ" sz="3200" i="1" dirty="0">
                <a:latin typeface="Palatino Linotype" panose="02040502050505030304" pitchFamily="18" charset="0"/>
              </a:rPr>
              <a:t>, naposledy otvírám oči. Neuvidí už slunce: kalný, mlhavý den je zakrývá. Truchli tedy, přírodo! Tvůj syn, tvůj přítel, tvůj milenec se blíží svému konci. Lotto, je to pocit, který nemá sobě rovného (a přece je nejpodobnější mlžnému snění), řekneš-li si: </a:t>
            </a:r>
            <a:r>
              <a:rPr lang="cs-CZ" sz="3200" i="1" dirty="0" smtClean="0">
                <a:latin typeface="Palatino Linotype" panose="02040502050505030304" pitchFamily="18" charset="0"/>
              </a:rPr>
              <a:t/>
            </a:r>
            <a:br>
              <a:rPr lang="cs-CZ" sz="3200" i="1" dirty="0" smtClean="0">
                <a:latin typeface="Palatino Linotype" panose="02040502050505030304" pitchFamily="18" charset="0"/>
              </a:rPr>
            </a:br>
            <a:r>
              <a:rPr lang="cs-CZ" sz="3200" i="1" dirty="0" smtClean="0">
                <a:latin typeface="Palatino Linotype" panose="02040502050505030304" pitchFamily="18" charset="0"/>
              </a:rPr>
              <a:t>to </a:t>
            </a:r>
            <a:r>
              <a:rPr lang="cs-CZ" sz="3200" i="1" dirty="0">
                <a:latin typeface="Palatino Linotype" panose="02040502050505030304" pitchFamily="18" charset="0"/>
              </a:rPr>
              <a:t>je poslední jitro. Poslední! Lotto, nemám dost sil, </a:t>
            </a:r>
            <a:r>
              <a:rPr lang="cs-CZ" sz="3200" i="1" dirty="0" smtClean="0">
                <a:latin typeface="Palatino Linotype" panose="02040502050505030304" pitchFamily="18" charset="0"/>
              </a:rPr>
              <a:t/>
            </a:r>
            <a:br>
              <a:rPr lang="cs-CZ" sz="3200" i="1" dirty="0" smtClean="0">
                <a:latin typeface="Palatino Linotype" panose="02040502050505030304" pitchFamily="18" charset="0"/>
              </a:rPr>
            </a:br>
            <a:r>
              <a:rPr lang="cs-CZ" sz="3200" i="1" dirty="0" smtClean="0">
                <a:latin typeface="Palatino Linotype" panose="02040502050505030304" pitchFamily="18" charset="0"/>
              </a:rPr>
              <a:t>abych </a:t>
            </a:r>
            <a:r>
              <a:rPr lang="cs-CZ" sz="3200" i="1" dirty="0">
                <a:latin typeface="Palatino Linotype" panose="02040502050505030304" pitchFamily="18" charset="0"/>
              </a:rPr>
              <a:t>pochopil slovo: poslední! Což tu nestojím </a:t>
            </a:r>
            <a:r>
              <a:rPr lang="cs-CZ" sz="3200" i="1" dirty="0" smtClean="0">
                <a:latin typeface="Palatino Linotype" panose="02040502050505030304" pitchFamily="18" charset="0"/>
              </a:rPr>
              <a:t/>
            </a:r>
            <a:br>
              <a:rPr lang="cs-CZ" sz="3200" i="1" dirty="0" smtClean="0">
                <a:latin typeface="Palatino Linotype" panose="02040502050505030304" pitchFamily="18" charset="0"/>
              </a:rPr>
            </a:br>
            <a:r>
              <a:rPr lang="cs-CZ" sz="3200" i="1" dirty="0" smtClean="0">
                <a:latin typeface="Palatino Linotype" panose="02040502050505030304" pitchFamily="18" charset="0"/>
              </a:rPr>
              <a:t>ve </a:t>
            </a:r>
            <a:r>
              <a:rPr lang="cs-CZ" sz="3200" i="1" dirty="0">
                <a:latin typeface="Palatino Linotype" panose="02040502050505030304" pitchFamily="18" charset="0"/>
              </a:rPr>
              <a:t>vší síle, a zítra budu bezvládně natažen na zemi. Zemřít</a:t>
            </a:r>
            <a:r>
              <a:rPr lang="cs-CZ" sz="3200" i="1" dirty="0" smtClean="0">
                <a:latin typeface="Palatino Linotype" panose="02040502050505030304" pitchFamily="18" charset="0"/>
              </a:rPr>
              <a:t>!“</a:t>
            </a:r>
            <a:endParaRPr lang="cs-CZ" sz="3200" dirty="0"/>
          </a:p>
        </p:txBody>
      </p:sp>
    </p:spTree>
    <p:extLst>
      <p:ext uri="{BB962C8B-B14F-4D97-AF65-F5344CB8AC3E}">
        <p14:creationId xmlns:p14="http://schemas.microsoft.com/office/powerpoint/2010/main" val="14634593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smtClean="0">
                <a:latin typeface="Palatino Linotype" panose="02040502050505030304" pitchFamily="18" charset="0"/>
              </a:rPr>
              <a:t>8.</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sp>
        <p:nvSpPr>
          <p:cNvPr id="6" name="Obdélník 5"/>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
        <p:nvSpPr>
          <p:cNvPr id="7" name="Obdélník 6"/>
          <p:cNvSpPr/>
          <p:nvPr/>
        </p:nvSpPr>
        <p:spPr>
          <a:xfrm>
            <a:off x="875145" y="1806231"/>
            <a:ext cx="9661236" cy="2308324"/>
          </a:xfrm>
          <a:prstGeom prst="rect">
            <a:avLst/>
          </a:prstGeom>
        </p:spPr>
        <p:txBody>
          <a:bodyPr wrap="square">
            <a:spAutoFit/>
          </a:bodyPr>
          <a:lstStyle/>
          <a:p>
            <a:r>
              <a:rPr lang="cs-CZ" sz="3600" i="1" dirty="0" smtClean="0">
                <a:latin typeface="Palatino Linotype" panose="02040502050505030304" pitchFamily="18" charset="0"/>
              </a:rPr>
              <a:t>„</a:t>
            </a:r>
            <a:r>
              <a:rPr lang="cs-CZ" sz="3600" i="1" dirty="0" err="1" smtClean="0">
                <a:latin typeface="Palatino Linotype" panose="02040502050505030304" pitchFamily="18" charset="0"/>
              </a:rPr>
              <a:t>Lakmé</a:t>
            </a:r>
            <a:r>
              <a:rPr lang="cs-CZ" sz="3600" i="1" dirty="0" smtClean="0">
                <a:latin typeface="Palatino Linotype" panose="02040502050505030304" pitchFamily="18" charset="0"/>
              </a:rPr>
              <a:t> </a:t>
            </a:r>
            <a:r>
              <a:rPr lang="cs-CZ" sz="3600" i="1" dirty="0">
                <a:latin typeface="Palatino Linotype" panose="02040502050505030304" pitchFamily="18" charset="0"/>
              </a:rPr>
              <a:t>byla zpopelněna v Chrudimi u Slatiňan... </a:t>
            </a:r>
            <a:r>
              <a:rPr lang="cs-CZ" sz="3600" i="1" dirty="0" smtClean="0">
                <a:latin typeface="Palatino Linotype" panose="02040502050505030304" pitchFamily="18" charset="0"/>
              </a:rPr>
              <a:t/>
            </a:r>
            <a:br>
              <a:rPr lang="cs-CZ" sz="3600" i="1" dirty="0" smtClean="0">
                <a:latin typeface="Palatino Linotype" panose="02040502050505030304" pitchFamily="18" charset="0"/>
              </a:rPr>
            </a:br>
            <a:r>
              <a:rPr lang="cs-CZ" sz="3600" i="1" dirty="0" smtClean="0">
                <a:latin typeface="Palatino Linotype" panose="02040502050505030304" pitchFamily="18" charset="0"/>
              </a:rPr>
              <a:t>a </a:t>
            </a:r>
            <a:r>
              <a:rPr lang="cs-CZ" sz="3600" i="1" dirty="0">
                <a:latin typeface="Palatino Linotype" panose="02040502050505030304" pitchFamily="18" charset="0"/>
              </a:rPr>
              <a:t>pan </a:t>
            </a:r>
            <a:r>
              <a:rPr lang="cs-CZ" sz="3600" i="1" dirty="0" err="1">
                <a:latin typeface="Palatino Linotype" panose="02040502050505030304" pitchFamily="18" charset="0"/>
              </a:rPr>
              <a:t>Kopfrkingl</a:t>
            </a:r>
            <a:r>
              <a:rPr lang="cs-CZ" sz="3600" i="1" dirty="0">
                <a:latin typeface="Palatino Linotype" panose="02040502050505030304" pitchFamily="18" charset="0"/>
              </a:rPr>
              <a:t> byl po svatodušních svátcích jmenován ředitelem pražského </a:t>
            </a:r>
            <a:r>
              <a:rPr lang="cs-CZ" sz="3600" i="1" dirty="0" err="1">
                <a:latin typeface="Palatino Linotype" panose="02040502050505030304" pitchFamily="18" charset="0"/>
              </a:rPr>
              <a:t>krematorie</a:t>
            </a:r>
            <a:r>
              <a:rPr lang="cs-CZ" sz="3600" i="1" dirty="0" smtClean="0">
                <a:latin typeface="Palatino Linotype" panose="02040502050505030304" pitchFamily="18" charset="0"/>
              </a:rPr>
              <a:t>.“</a:t>
            </a:r>
            <a:r>
              <a:rPr lang="cs-CZ" dirty="0" smtClean="0"/>
              <a:t/>
            </a:r>
            <a:br>
              <a:rPr lang="cs-CZ" dirty="0" smtClean="0"/>
            </a:br>
            <a:r>
              <a:rPr lang="cs-CZ" dirty="0" smtClean="0"/>
              <a:t/>
            </a:r>
            <a:br>
              <a:rPr lang="cs-CZ" dirty="0" smtClean="0"/>
            </a:br>
            <a:endParaRPr lang="cs-CZ" dirty="0"/>
          </a:p>
        </p:txBody>
      </p:sp>
    </p:spTree>
    <p:extLst>
      <p:ext uri="{BB962C8B-B14F-4D97-AF65-F5344CB8AC3E}">
        <p14:creationId xmlns:p14="http://schemas.microsoft.com/office/powerpoint/2010/main" val="12957194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a:latin typeface="Palatino Linotype" panose="02040502050505030304" pitchFamily="18" charset="0"/>
              </a:rPr>
              <a:t>9</a:t>
            </a:r>
            <a:r>
              <a:rPr lang="cs-CZ" sz="6600" dirty="0" smtClean="0">
                <a:latin typeface="Palatino Linotype" panose="02040502050505030304" pitchFamily="18" charset="0"/>
              </a:rPr>
              <a:t>.</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sp>
        <p:nvSpPr>
          <p:cNvPr id="6" name="Obdélník 5"/>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
        <p:nvSpPr>
          <p:cNvPr id="7" name="Obdélník 6"/>
          <p:cNvSpPr/>
          <p:nvPr/>
        </p:nvSpPr>
        <p:spPr>
          <a:xfrm>
            <a:off x="875145" y="1691500"/>
            <a:ext cx="10716491" cy="3323987"/>
          </a:xfrm>
          <a:prstGeom prst="rect">
            <a:avLst/>
          </a:prstGeom>
        </p:spPr>
        <p:txBody>
          <a:bodyPr wrap="square">
            <a:spAutoFit/>
          </a:bodyPr>
          <a:lstStyle/>
          <a:p>
            <a:r>
              <a:rPr lang="cs-CZ" sz="3200" i="1" dirty="0" smtClean="0">
                <a:latin typeface="Palatino Linotype" panose="02040502050505030304" pitchFamily="18" charset="0"/>
              </a:rPr>
              <a:t>„Jenže </a:t>
            </a:r>
            <a:r>
              <a:rPr lang="cs-CZ" sz="3200" i="1" dirty="0">
                <a:latin typeface="Palatino Linotype" panose="02040502050505030304" pitchFamily="18" charset="0"/>
              </a:rPr>
              <a:t>Kačenka, tak já říkám totiž mojí mámě, jenže Kačenka taky nevěděla, proč si to ta </a:t>
            </a:r>
            <a:r>
              <a:rPr lang="cs-CZ" sz="3200" i="1" dirty="0" err="1">
                <a:latin typeface="Palatino Linotype" panose="02040502050505030304" pitchFamily="18" charset="0"/>
              </a:rPr>
              <a:t>pani</a:t>
            </a:r>
            <a:r>
              <a:rPr lang="cs-CZ" sz="3200" i="1" dirty="0">
                <a:latin typeface="Palatino Linotype" panose="02040502050505030304" pitchFamily="18" charset="0"/>
              </a:rPr>
              <a:t> družinářka udělala. </a:t>
            </a:r>
            <a:r>
              <a:rPr lang="cs-CZ" sz="3200" i="1" dirty="0" smtClean="0">
                <a:latin typeface="Palatino Linotype" panose="02040502050505030304" pitchFamily="18" charset="0"/>
              </a:rPr>
              <a:t/>
            </a:r>
            <a:br>
              <a:rPr lang="cs-CZ" sz="3200" i="1" dirty="0" smtClean="0">
                <a:latin typeface="Palatino Linotype" panose="02040502050505030304" pitchFamily="18" charset="0"/>
              </a:rPr>
            </a:br>
            <a:r>
              <a:rPr lang="cs-CZ" sz="3200" i="1" dirty="0" smtClean="0">
                <a:latin typeface="Palatino Linotype" panose="02040502050505030304" pitchFamily="18" charset="0"/>
              </a:rPr>
              <a:t>Tátovi </a:t>
            </a:r>
            <a:r>
              <a:rPr lang="cs-CZ" sz="3200" i="1" dirty="0">
                <a:latin typeface="Palatino Linotype" panose="02040502050505030304" pitchFamily="18" charset="0"/>
              </a:rPr>
              <a:t>potom v kuchyni říkala, že jí uštvaly ty svině. </a:t>
            </a:r>
            <a:r>
              <a:rPr lang="cs-CZ" sz="3200" i="1" dirty="0" smtClean="0">
                <a:latin typeface="Palatino Linotype" panose="02040502050505030304" pitchFamily="18" charset="0"/>
              </a:rPr>
              <a:t/>
            </a:r>
            <a:br>
              <a:rPr lang="cs-CZ" sz="3200" i="1" dirty="0" smtClean="0">
                <a:latin typeface="Palatino Linotype" panose="02040502050505030304" pitchFamily="18" charset="0"/>
              </a:rPr>
            </a:br>
            <a:r>
              <a:rPr lang="cs-CZ" sz="3200" i="1" dirty="0" smtClean="0">
                <a:latin typeface="Palatino Linotype" panose="02040502050505030304" pitchFamily="18" charset="0"/>
              </a:rPr>
              <a:t>To </a:t>
            </a:r>
            <a:r>
              <a:rPr lang="cs-CZ" sz="3200" i="1" dirty="0">
                <a:latin typeface="Palatino Linotype" panose="02040502050505030304" pitchFamily="18" charset="0"/>
              </a:rPr>
              <a:t>asi myslela Rusové nebo možná komunisti, </a:t>
            </a:r>
            <a:r>
              <a:rPr lang="cs-CZ" sz="3200" i="1" dirty="0" smtClean="0">
                <a:latin typeface="Palatino Linotype" panose="02040502050505030304" pitchFamily="18" charset="0"/>
              </a:rPr>
              <a:t/>
            </a:r>
            <a:br>
              <a:rPr lang="cs-CZ" sz="3200" i="1" dirty="0" smtClean="0">
                <a:latin typeface="Palatino Linotype" panose="02040502050505030304" pitchFamily="18" charset="0"/>
              </a:rPr>
            </a:br>
            <a:r>
              <a:rPr lang="cs-CZ" sz="3200" i="1" dirty="0" smtClean="0">
                <a:latin typeface="Palatino Linotype" panose="02040502050505030304" pitchFamily="18" charset="0"/>
              </a:rPr>
              <a:t>protože </a:t>
            </a:r>
            <a:r>
              <a:rPr lang="cs-CZ" sz="3200" i="1" dirty="0">
                <a:latin typeface="Palatino Linotype" panose="02040502050505030304" pitchFamily="18" charset="0"/>
              </a:rPr>
              <a:t>Rusové a komunisti jsou svině, </a:t>
            </a:r>
            <a:r>
              <a:rPr lang="cs-CZ" sz="3200" i="1" dirty="0" smtClean="0">
                <a:latin typeface="Palatino Linotype" panose="02040502050505030304" pitchFamily="18" charset="0"/>
              </a:rPr>
              <a:t/>
            </a:r>
            <a:br>
              <a:rPr lang="cs-CZ" sz="3200" i="1" dirty="0" smtClean="0">
                <a:latin typeface="Palatino Linotype" panose="02040502050505030304" pitchFamily="18" charset="0"/>
              </a:rPr>
            </a:br>
            <a:r>
              <a:rPr lang="cs-CZ" sz="3200" i="1" dirty="0" smtClean="0">
                <a:latin typeface="Palatino Linotype" panose="02040502050505030304" pitchFamily="18" charset="0"/>
              </a:rPr>
              <a:t>ale </a:t>
            </a:r>
            <a:r>
              <a:rPr lang="cs-CZ" sz="3200" i="1" dirty="0">
                <a:latin typeface="Palatino Linotype" panose="02040502050505030304" pitchFamily="18" charset="0"/>
              </a:rPr>
              <a:t>nesmí se to říkat. </a:t>
            </a:r>
            <a:r>
              <a:rPr lang="cs-CZ" dirty="0" smtClean="0"/>
              <a:t/>
            </a:r>
            <a:br>
              <a:rPr lang="cs-CZ" dirty="0" smtClean="0"/>
            </a:br>
            <a:endParaRPr lang="cs-CZ" dirty="0"/>
          </a:p>
        </p:txBody>
      </p:sp>
    </p:spTree>
    <p:extLst>
      <p:ext uri="{BB962C8B-B14F-4D97-AF65-F5344CB8AC3E}">
        <p14:creationId xmlns:p14="http://schemas.microsoft.com/office/powerpoint/2010/main" val="4813854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smtClean="0">
                <a:latin typeface="Palatino Linotype" panose="02040502050505030304" pitchFamily="18" charset="0"/>
              </a:rPr>
              <a:t>10.</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sp>
        <p:nvSpPr>
          <p:cNvPr id="6" name="Obdélník 5"/>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
        <p:nvSpPr>
          <p:cNvPr id="7" name="Obdélník 6"/>
          <p:cNvSpPr/>
          <p:nvPr/>
        </p:nvSpPr>
        <p:spPr>
          <a:xfrm>
            <a:off x="875145" y="1690688"/>
            <a:ext cx="9661236" cy="2308324"/>
          </a:xfrm>
          <a:prstGeom prst="rect">
            <a:avLst/>
          </a:prstGeom>
        </p:spPr>
        <p:txBody>
          <a:bodyPr wrap="square">
            <a:spAutoFit/>
          </a:bodyPr>
          <a:lstStyle/>
          <a:p>
            <a:r>
              <a:rPr lang="cs-CZ" sz="3600" i="1" dirty="0" smtClean="0">
                <a:latin typeface="Palatino Linotype" panose="02040502050505030304" pitchFamily="18" charset="0"/>
              </a:rPr>
              <a:t>„‚Jen </a:t>
            </a:r>
            <a:r>
              <a:rPr lang="cs-CZ" sz="3600" i="1" dirty="0">
                <a:latin typeface="Palatino Linotype" panose="02040502050505030304" pitchFamily="18" charset="0"/>
              </a:rPr>
              <a:t>klid a sílu, dědku</a:t>
            </a:r>
            <a:r>
              <a:rPr lang="cs-CZ" sz="3600" i="1" dirty="0" smtClean="0">
                <a:latin typeface="Palatino Linotype" panose="02040502050505030304" pitchFamily="18" charset="0"/>
              </a:rPr>
              <a:t>!‘ povzbudil </a:t>
            </a:r>
            <a:r>
              <a:rPr lang="cs-CZ" sz="3600" i="1" dirty="0">
                <a:latin typeface="Palatino Linotype" panose="02040502050505030304" pitchFamily="18" charset="0"/>
              </a:rPr>
              <a:t>se nahlas.</a:t>
            </a:r>
            <a:r>
              <a:rPr lang="cs-CZ" sz="3600" i="1" dirty="0" smtClean="0">
                <a:latin typeface="Palatino Linotype" panose="02040502050505030304" pitchFamily="18" charset="0"/>
              </a:rPr>
              <a:t/>
            </a:r>
            <a:br>
              <a:rPr lang="cs-CZ" sz="3600" i="1" dirty="0" smtClean="0">
                <a:latin typeface="Palatino Linotype" panose="02040502050505030304" pitchFamily="18" charset="0"/>
              </a:rPr>
            </a:br>
            <a:r>
              <a:rPr lang="cs-CZ" sz="3600" i="1" dirty="0">
                <a:latin typeface="Palatino Linotype" panose="02040502050505030304" pitchFamily="18" charset="0"/>
              </a:rPr>
              <a:t>Při příštím okruhu se rybě vynořil hřbet, ale bylo to trochu příliš daleko od člunu</a:t>
            </a:r>
            <a:r>
              <a:rPr lang="cs-CZ" sz="3600" i="1" dirty="0" smtClean="0">
                <a:latin typeface="Palatino Linotype" panose="02040502050505030304" pitchFamily="18" charset="0"/>
              </a:rPr>
              <a:t>.“</a:t>
            </a:r>
            <a:br>
              <a:rPr lang="cs-CZ" sz="3600" i="1" dirty="0" smtClean="0">
                <a:latin typeface="Palatino Linotype" panose="02040502050505030304" pitchFamily="18" charset="0"/>
              </a:rPr>
            </a:br>
            <a:endParaRPr lang="cs-CZ" sz="3600" i="1" dirty="0">
              <a:latin typeface="Palatino Linotype" panose="02040502050505030304" pitchFamily="18" charset="0"/>
            </a:endParaRPr>
          </a:p>
        </p:txBody>
      </p:sp>
    </p:spTree>
    <p:extLst>
      <p:ext uri="{BB962C8B-B14F-4D97-AF65-F5344CB8AC3E}">
        <p14:creationId xmlns:p14="http://schemas.microsoft.com/office/powerpoint/2010/main" val="29214888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110837"/>
            <a:ext cx="12192000" cy="3195781"/>
          </a:xfrm>
        </p:spPr>
        <p:txBody>
          <a:bodyPr>
            <a:normAutofit/>
          </a:bodyPr>
          <a:lstStyle/>
          <a:p>
            <a:r>
              <a:rPr lang="cs-CZ" sz="1600"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   </a:t>
            </a:r>
            <a:r>
              <a:rPr lang="cs-CZ" sz="4000"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  </a:t>
            </a:r>
            <a:r>
              <a:rPr lang="cs-CZ" sz="5400" dirty="0">
                <a:solidFill>
                  <a:srgbClr val="F6DEDA"/>
                </a:solidFill>
                <a:latin typeface="Ink Free" panose="03080402000500000000" pitchFamily="66" charset="0"/>
                <a:cs typeface="Mongolian Baiti" panose="03000500000000000000" pitchFamily="66" charset="0"/>
              </a:rPr>
              <a:t/>
            </a:r>
            <a:br>
              <a:rPr lang="cs-CZ" sz="5400" dirty="0">
                <a:solidFill>
                  <a:srgbClr val="F6DEDA"/>
                </a:solidFill>
                <a:latin typeface="Ink Free" panose="03080402000500000000" pitchFamily="66" charset="0"/>
                <a:cs typeface="Mongolian Baiti" panose="03000500000000000000" pitchFamily="66" charset="0"/>
              </a:rPr>
            </a:br>
            <a:r>
              <a:rPr lang="cs-CZ" sz="4000" dirty="0" smtClean="0">
                <a:latin typeface="Palatino Linotype" panose="02040502050505030304" pitchFamily="18" charset="0"/>
                <a:cs typeface="Mongolian Baiti" panose="03000500000000000000" pitchFamily="66" charset="0"/>
              </a:rPr>
              <a:t>Poznej knihu podle indicií</a:t>
            </a:r>
            <a:endParaRPr lang="cs-CZ" sz="4000" dirty="0"/>
          </a:p>
        </p:txBody>
      </p:sp>
      <p:sp>
        <p:nvSpPr>
          <p:cNvPr id="3" name="Podnadpis 2"/>
          <p:cNvSpPr>
            <a:spLocks noGrp="1"/>
          </p:cNvSpPr>
          <p:nvPr>
            <p:ph type="subTitle" idx="1"/>
          </p:nvPr>
        </p:nvSpPr>
        <p:spPr>
          <a:xfrm>
            <a:off x="2941781" y="3509628"/>
            <a:ext cx="6308437" cy="1383245"/>
          </a:xfrm>
        </p:spPr>
        <p:txBody>
          <a:bodyPr>
            <a:normAutofit/>
          </a:bodyPr>
          <a:lstStyle/>
          <a:p>
            <a:r>
              <a:rPr lang="cs-CZ" sz="2000" dirty="0" smtClean="0">
                <a:latin typeface="Palatino Linotype" panose="02040502050505030304" pitchFamily="18" charset="0"/>
              </a:rPr>
              <a:t>Tipni si, jak se jmenuje kniha </a:t>
            </a:r>
            <a:r>
              <a:rPr lang="cs-CZ" sz="2000" dirty="0">
                <a:latin typeface="Palatino Linotype" panose="02040502050505030304" pitchFamily="18" charset="0"/>
              </a:rPr>
              <a:t>s</a:t>
            </a:r>
            <a:r>
              <a:rPr lang="cs-CZ" sz="2000" dirty="0" smtClean="0">
                <a:latin typeface="Palatino Linotype" panose="02040502050505030304" pitchFamily="18" charset="0"/>
              </a:rPr>
              <a:t>krytá </a:t>
            </a:r>
            <a:br>
              <a:rPr lang="cs-CZ" sz="2000" dirty="0" smtClean="0">
                <a:latin typeface="Palatino Linotype" panose="02040502050505030304" pitchFamily="18" charset="0"/>
              </a:rPr>
            </a:br>
            <a:r>
              <a:rPr lang="cs-CZ" sz="2000" dirty="0" smtClean="0">
                <a:latin typeface="Palatino Linotype" panose="02040502050505030304" pitchFamily="18" charset="0"/>
              </a:rPr>
              <a:t>pod několika indiciemi. </a:t>
            </a:r>
          </a:p>
          <a:p>
            <a:r>
              <a:rPr lang="cs-CZ" sz="2000" dirty="0" smtClean="0">
                <a:latin typeface="Palatino Linotype" panose="02040502050505030304" pitchFamily="18" charset="0"/>
              </a:rPr>
              <a:t>Tvým </a:t>
            </a:r>
            <a:r>
              <a:rPr lang="cs-CZ" sz="2000" dirty="0">
                <a:latin typeface="Palatino Linotype" panose="02040502050505030304" pitchFamily="18" charset="0"/>
              </a:rPr>
              <a:t>úkolem je napsat </a:t>
            </a:r>
            <a:r>
              <a:rPr lang="cs-CZ" sz="2000" dirty="0" smtClean="0">
                <a:latin typeface="Palatino Linotype" panose="02040502050505030304" pitchFamily="18" charset="0"/>
              </a:rPr>
              <a:t>název literárního díla.</a:t>
            </a:r>
            <a:endParaRPr lang="cs-CZ" sz="2000" dirty="0">
              <a:latin typeface="Palatino Linotype" panose="02040502050505030304" pitchFamily="18" charset="0"/>
            </a:endParaRPr>
          </a:p>
          <a:p>
            <a:endParaRPr lang="cs-CZ" sz="2000" dirty="0"/>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5" r="52075" b="63946"/>
          <a:stretch/>
        </p:blipFill>
        <p:spPr>
          <a:xfrm>
            <a:off x="9250218" y="2184479"/>
            <a:ext cx="2351708" cy="2340893"/>
          </a:xfrm>
          <a:prstGeom prst="rect">
            <a:avLst/>
          </a:prstGeom>
          <a:effectLst>
            <a:glow rad="228600">
              <a:srgbClr val="EEE9E3">
                <a:alpha val="40000"/>
              </a:srgbClr>
            </a:glow>
            <a:softEdge rad="317500"/>
          </a:effectLst>
        </p:spPr>
      </p:pic>
      <p:pic>
        <p:nvPicPr>
          <p:cNvPr id="8"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5" r="52075" b="63946"/>
          <a:stretch/>
        </p:blipFill>
        <p:spPr>
          <a:xfrm flipH="1">
            <a:off x="590073" y="2184479"/>
            <a:ext cx="2351708" cy="2340893"/>
          </a:xfrm>
          <a:prstGeom prst="rect">
            <a:avLst/>
          </a:prstGeom>
          <a:effectLst>
            <a:glow rad="228600">
              <a:srgbClr val="EEE9E3">
                <a:alpha val="40000"/>
              </a:srgbClr>
            </a:glow>
            <a:softEdge rad="317500"/>
          </a:effectLst>
        </p:spPr>
      </p:pic>
      <p:sp>
        <p:nvSpPr>
          <p:cNvPr id="10" name="Obdélník 9"/>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Tree>
    <p:extLst>
      <p:ext uri="{BB962C8B-B14F-4D97-AF65-F5344CB8AC3E}">
        <p14:creationId xmlns:p14="http://schemas.microsoft.com/office/powerpoint/2010/main" val="1874760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smtClean="0">
                <a:latin typeface="Palatino Linotype" panose="02040502050505030304" pitchFamily="18" charset="0"/>
              </a:rPr>
              <a:t>1.</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sp>
        <p:nvSpPr>
          <p:cNvPr id="6" name="Obdélník 5"/>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148" y="914400"/>
            <a:ext cx="4221696" cy="2851158"/>
          </a:xfrm>
          <a:prstGeom prst="rect">
            <a:avLst/>
          </a:prstGeom>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7928" y="4057021"/>
            <a:ext cx="3594723" cy="2405843"/>
          </a:xfrm>
          <a:prstGeom prst="rect">
            <a:avLst/>
          </a:prstGeom>
        </p:spPr>
      </p:pic>
      <p:pic>
        <p:nvPicPr>
          <p:cNvPr id="9" name="Obráze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0395" y="923776"/>
            <a:ext cx="3868149" cy="2417593"/>
          </a:xfrm>
          <a:prstGeom prst="rect">
            <a:avLst/>
          </a:prstGeom>
        </p:spPr>
      </p:pic>
    </p:spTree>
    <p:extLst>
      <p:ext uri="{BB962C8B-B14F-4D97-AF65-F5344CB8AC3E}">
        <p14:creationId xmlns:p14="http://schemas.microsoft.com/office/powerpoint/2010/main" val="42708634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a:latin typeface="Palatino Linotype" panose="02040502050505030304" pitchFamily="18" charset="0"/>
              </a:rPr>
              <a:t>2</a:t>
            </a:r>
            <a:r>
              <a:rPr lang="cs-CZ" sz="6600" dirty="0" smtClean="0">
                <a:latin typeface="Palatino Linotype" panose="02040502050505030304" pitchFamily="18" charset="0"/>
              </a:rPr>
              <a:t>.</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sp>
        <p:nvSpPr>
          <p:cNvPr id="6" name="Obdélník 5"/>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0411" y="897842"/>
            <a:ext cx="3877055" cy="2441333"/>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8335" y="3510442"/>
            <a:ext cx="4155039" cy="3083039"/>
          </a:xfrm>
          <a:prstGeom prst="rect">
            <a:avLst/>
          </a:prstGeom>
        </p:spPr>
      </p:pic>
      <p:pic>
        <p:nvPicPr>
          <p:cNvPr id="9" name="Obráze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0515" y="1436295"/>
            <a:ext cx="2282666" cy="1526052"/>
          </a:xfrm>
          <a:prstGeom prst="rect">
            <a:avLst/>
          </a:prstGeom>
        </p:spPr>
      </p:pic>
    </p:spTree>
    <p:extLst>
      <p:ext uri="{BB962C8B-B14F-4D97-AF65-F5344CB8AC3E}">
        <p14:creationId xmlns:p14="http://schemas.microsoft.com/office/powerpoint/2010/main" val="23007369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a:latin typeface="Palatino Linotype" panose="02040502050505030304" pitchFamily="18" charset="0"/>
              </a:rPr>
              <a:t>3</a:t>
            </a:r>
            <a:r>
              <a:rPr lang="cs-CZ" sz="6600" dirty="0" smtClean="0">
                <a:latin typeface="Palatino Linotype" panose="02040502050505030304" pitchFamily="18" charset="0"/>
              </a:rPr>
              <a:t>.</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sp>
        <p:nvSpPr>
          <p:cNvPr id="6" name="Obdélník 5"/>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7587" y="365125"/>
            <a:ext cx="2175262" cy="3052618"/>
          </a:xfrm>
          <a:prstGeom prst="rect">
            <a:avLst/>
          </a:prstGeom>
        </p:spPr>
      </p:pic>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3718" y="3720432"/>
            <a:ext cx="4381500" cy="2857500"/>
          </a:xfrm>
          <a:prstGeom prst="rect">
            <a:avLst/>
          </a:prstGeom>
        </p:spPr>
      </p:pic>
      <p:pic>
        <p:nvPicPr>
          <p:cNvPr id="8" name="Obráze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7219" y="572069"/>
            <a:ext cx="4218579" cy="2983164"/>
          </a:xfrm>
          <a:prstGeom prst="rect">
            <a:avLst/>
          </a:prstGeom>
        </p:spPr>
      </p:pic>
    </p:spTree>
    <p:extLst>
      <p:ext uri="{BB962C8B-B14F-4D97-AF65-F5344CB8AC3E}">
        <p14:creationId xmlns:p14="http://schemas.microsoft.com/office/powerpoint/2010/main" val="2639391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a:latin typeface="Palatino Linotype" panose="02040502050505030304" pitchFamily="18" charset="0"/>
              </a:rPr>
              <a:t>4</a:t>
            </a:r>
            <a:r>
              <a:rPr lang="cs-CZ" sz="6600" dirty="0" smtClean="0">
                <a:latin typeface="Palatino Linotype" panose="02040502050505030304" pitchFamily="18" charset="0"/>
              </a:rPr>
              <a:t>.</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sp>
        <p:nvSpPr>
          <p:cNvPr id="6" name="Obdélník 5"/>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2681" y="878201"/>
            <a:ext cx="3324192" cy="2214821"/>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3493" y="3352110"/>
            <a:ext cx="4304776" cy="2882150"/>
          </a:xfrm>
          <a:prstGeom prst="rect">
            <a:avLst/>
          </a:prstGeom>
        </p:spPr>
      </p:pic>
      <p:pic>
        <p:nvPicPr>
          <p:cNvPr id="8" name="Obráze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973" y="3339175"/>
            <a:ext cx="4084002" cy="2297251"/>
          </a:xfrm>
          <a:prstGeom prst="rect">
            <a:avLst/>
          </a:prstGeom>
        </p:spPr>
      </p:pic>
      <p:pic>
        <p:nvPicPr>
          <p:cNvPr id="9" name="Obrázek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8659" y="622234"/>
            <a:ext cx="4392881" cy="2472767"/>
          </a:xfrm>
          <a:prstGeom prst="rect">
            <a:avLst/>
          </a:prstGeom>
        </p:spPr>
      </p:pic>
    </p:spTree>
    <p:extLst>
      <p:ext uri="{BB962C8B-B14F-4D97-AF65-F5344CB8AC3E}">
        <p14:creationId xmlns:p14="http://schemas.microsoft.com/office/powerpoint/2010/main" val="3958923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a:latin typeface="Palatino Linotype" panose="02040502050505030304" pitchFamily="18" charset="0"/>
              </a:rPr>
              <a:t>2</a:t>
            </a:r>
            <a:r>
              <a:rPr lang="cs-CZ" sz="6600" dirty="0" smtClean="0">
                <a:latin typeface="Palatino Linotype" panose="02040502050505030304" pitchFamily="18" charset="0"/>
              </a:rPr>
              <a:t>.</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145" y="1690688"/>
            <a:ext cx="7603837" cy="4643772"/>
          </a:xfrm>
          <a:prstGeom prst="rect">
            <a:avLst/>
          </a:prstGeom>
        </p:spPr>
      </p:pic>
      <p:sp>
        <p:nvSpPr>
          <p:cNvPr id="7" name="Obdélník 6"/>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Tree>
    <p:extLst>
      <p:ext uri="{BB962C8B-B14F-4D97-AF65-F5344CB8AC3E}">
        <p14:creationId xmlns:p14="http://schemas.microsoft.com/office/powerpoint/2010/main" val="28700609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a:latin typeface="Palatino Linotype" panose="02040502050505030304" pitchFamily="18" charset="0"/>
              </a:rPr>
              <a:t>5</a:t>
            </a:r>
            <a:r>
              <a:rPr lang="cs-CZ" sz="6600" dirty="0" smtClean="0">
                <a:latin typeface="Palatino Linotype" panose="02040502050505030304" pitchFamily="18" charset="0"/>
              </a:rPr>
              <a:t>.</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sp>
        <p:nvSpPr>
          <p:cNvPr id="6" name="Obdélník 5"/>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pic>
        <p:nvPicPr>
          <p:cNvPr id="3" name="Obrázek 2"/>
          <p:cNvPicPr>
            <a:picLocks noChangeAspect="1"/>
          </p:cNvPicPr>
          <p:nvPr/>
        </p:nvPicPr>
        <p:blipFill rotWithShape="1">
          <a:blip r:embed="rId3" cstate="print">
            <a:extLst>
              <a:ext uri="{28A0092B-C50C-407E-A947-70E740481C1C}">
                <a14:useLocalDpi xmlns:a14="http://schemas.microsoft.com/office/drawing/2010/main" val="0"/>
              </a:ext>
            </a:extLst>
          </a:blip>
          <a:srcRect l="14646" r="7203"/>
          <a:stretch/>
        </p:blipFill>
        <p:spPr>
          <a:xfrm>
            <a:off x="1981214" y="1027906"/>
            <a:ext cx="4969164" cy="2565712"/>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9427" y="1421283"/>
            <a:ext cx="2441941" cy="2172335"/>
          </a:xfrm>
          <a:prstGeom prst="rect">
            <a:avLst/>
          </a:prstGeom>
        </p:spPr>
      </p:pic>
      <p:pic>
        <p:nvPicPr>
          <p:cNvPr id="8" name="Obráze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14" y="3808930"/>
            <a:ext cx="5721913" cy="2654443"/>
          </a:xfrm>
          <a:prstGeom prst="rect">
            <a:avLst/>
          </a:prstGeom>
        </p:spPr>
      </p:pic>
    </p:spTree>
    <p:extLst>
      <p:ext uri="{BB962C8B-B14F-4D97-AF65-F5344CB8AC3E}">
        <p14:creationId xmlns:p14="http://schemas.microsoft.com/office/powerpoint/2010/main" val="13060374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a:latin typeface="Palatino Linotype" panose="02040502050505030304" pitchFamily="18" charset="0"/>
              </a:rPr>
              <a:t>6</a:t>
            </a:r>
            <a:r>
              <a:rPr lang="cs-CZ" sz="6600" dirty="0" smtClean="0">
                <a:latin typeface="Palatino Linotype" panose="02040502050505030304" pitchFamily="18" charset="0"/>
              </a:rPr>
              <a:t>.</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sp>
        <p:nvSpPr>
          <p:cNvPr id="6" name="Obdélník 5"/>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362" y="780615"/>
            <a:ext cx="3020418" cy="2266730"/>
          </a:xfrm>
          <a:prstGeom prst="rect">
            <a:avLst/>
          </a:prstGeom>
        </p:spPr>
      </p:pic>
      <p:pic>
        <p:nvPicPr>
          <p:cNvPr id="4" name="Obrázek 3"/>
          <p:cNvPicPr>
            <a:picLocks noChangeAspect="1"/>
          </p:cNvPicPr>
          <p:nvPr/>
        </p:nvPicPr>
        <p:blipFill rotWithShape="1">
          <a:blip r:embed="rId4">
            <a:extLst>
              <a:ext uri="{28A0092B-C50C-407E-A947-70E740481C1C}">
                <a14:useLocalDpi xmlns:a14="http://schemas.microsoft.com/office/drawing/2010/main" val="0"/>
              </a:ext>
            </a:extLst>
          </a:blip>
          <a:srcRect b="9738"/>
          <a:stretch/>
        </p:blipFill>
        <p:spPr>
          <a:xfrm>
            <a:off x="5475160" y="2027525"/>
            <a:ext cx="3504588" cy="3163312"/>
          </a:xfrm>
          <a:prstGeom prst="rect">
            <a:avLst/>
          </a:prstGeom>
        </p:spPr>
      </p:pic>
      <p:pic>
        <p:nvPicPr>
          <p:cNvPr id="8" name="Obráze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7362" y="3300708"/>
            <a:ext cx="3020418" cy="3097864"/>
          </a:xfrm>
          <a:prstGeom prst="rect">
            <a:avLst/>
          </a:prstGeom>
        </p:spPr>
      </p:pic>
    </p:spTree>
    <p:extLst>
      <p:ext uri="{BB962C8B-B14F-4D97-AF65-F5344CB8AC3E}">
        <p14:creationId xmlns:p14="http://schemas.microsoft.com/office/powerpoint/2010/main" val="12081246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a:latin typeface="Palatino Linotype" panose="02040502050505030304" pitchFamily="18" charset="0"/>
              </a:rPr>
              <a:t>7</a:t>
            </a:r>
            <a:r>
              <a:rPr lang="cs-CZ" sz="6600" dirty="0" smtClean="0">
                <a:latin typeface="Palatino Linotype" panose="02040502050505030304" pitchFamily="18" charset="0"/>
              </a:rPr>
              <a:t>.</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sp>
        <p:nvSpPr>
          <p:cNvPr id="6" name="Obdélník 5"/>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947" y="3728139"/>
            <a:ext cx="3289878" cy="1973927"/>
          </a:xfrm>
          <a:prstGeom prst="rect">
            <a:avLst/>
          </a:prstGeom>
        </p:spPr>
      </p:pic>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9788" y="959130"/>
            <a:ext cx="3775085" cy="5315590"/>
          </a:xfrm>
          <a:prstGeom prst="rect">
            <a:avLst/>
          </a:prstGeom>
        </p:spPr>
      </p:pic>
      <p:pic>
        <p:nvPicPr>
          <p:cNvPr id="8" name="Obráze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1947" y="959130"/>
            <a:ext cx="3743035" cy="2489932"/>
          </a:xfrm>
          <a:prstGeom prst="rect">
            <a:avLst/>
          </a:prstGeom>
        </p:spPr>
      </p:pic>
    </p:spTree>
    <p:extLst>
      <p:ext uri="{BB962C8B-B14F-4D97-AF65-F5344CB8AC3E}">
        <p14:creationId xmlns:p14="http://schemas.microsoft.com/office/powerpoint/2010/main" val="26362958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a:latin typeface="Palatino Linotype" panose="02040502050505030304" pitchFamily="18" charset="0"/>
              </a:rPr>
              <a:t>8</a:t>
            </a:r>
            <a:r>
              <a:rPr lang="cs-CZ" sz="6600" dirty="0" smtClean="0">
                <a:latin typeface="Palatino Linotype" panose="02040502050505030304" pitchFamily="18" charset="0"/>
              </a:rPr>
              <a:t>.</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sp>
        <p:nvSpPr>
          <p:cNvPr id="6" name="Obdélník 5"/>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4462" y="434660"/>
            <a:ext cx="3355388" cy="2512055"/>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8307" y="3158836"/>
            <a:ext cx="4769291" cy="3179527"/>
          </a:xfrm>
          <a:prstGeom prst="rect">
            <a:avLst/>
          </a:prstGeom>
        </p:spPr>
      </p:pic>
      <p:pic>
        <p:nvPicPr>
          <p:cNvPr id="9" name="Obráze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8307" y="434660"/>
            <a:ext cx="3784039" cy="2512055"/>
          </a:xfrm>
          <a:prstGeom prst="rect">
            <a:avLst/>
          </a:prstGeom>
        </p:spPr>
      </p:pic>
    </p:spTree>
    <p:extLst>
      <p:ext uri="{BB962C8B-B14F-4D97-AF65-F5344CB8AC3E}">
        <p14:creationId xmlns:p14="http://schemas.microsoft.com/office/powerpoint/2010/main" val="34308867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a:latin typeface="Palatino Linotype" panose="02040502050505030304" pitchFamily="18" charset="0"/>
              </a:rPr>
              <a:t>9</a:t>
            </a:r>
            <a:r>
              <a:rPr lang="cs-CZ" sz="6600" dirty="0" smtClean="0">
                <a:latin typeface="Palatino Linotype" panose="02040502050505030304" pitchFamily="18" charset="0"/>
              </a:rPr>
              <a:t>.</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sp>
        <p:nvSpPr>
          <p:cNvPr id="6" name="Obdélník 5"/>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5671" y="811655"/>
            <a:ext cx="4244746" cy="2162167"/>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8130" y="3098648"/>
            <a:ext cx="5068417" cy="3380634"/>
          </a:xfrm>
          <a:prstGeom prst="rect">
            <a:avLst/>
          </a:prstGeom>
        </p:spPr>
      </p:pic>
      <p:pic>
        <p:nvPicPr>
          <p:cNvPr id="8" name="Obráze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8130" y="365125"/>
            <a:ext cx="3456670" cy="2608697"/>
          </a:xfrm>
          <a:prstGeom prst="rect">
            <a:avLst/>
          </a:prstGeom>
        </p:spPr>
      </p:pic>
    </p:spTree>
    <p:extLst>
      <p:ext uri="{BB962C8B-B14F-4D97-AF65-F5344CB8AC3E}">
        <p14:creationId xmlns:p14="http://schemas.microsoft.com/office/powerpoint/2010/main" val="12786904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smtClean="0">
                <a:latin typeface="Palatino Linotype" panose="02040502050505030304" pitchFamily="18" charset="0"/>
              </a:rPr>
              <a:t>10.</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sp>
        <p:nvSpPr>
          <p:cNvPr id="6" name="Obdélník 5"/>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362" y="3339175"/>
            <a:ext cx="3205147" cy="3205147"/>
          </a:xfrm>
          <a:prstGeom prst="rect">
            <a:avLst/>
          </a:prstGeom>
        </p:spPr>
      </p:pic>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0265" y="3339175"/>
            <a:ext cx="2632462" cy="3218783"/>
          </a:xfrm>
          <a:prstGeom prst="rect">
            <a:avLst/>
          </a:prstGeom>
        </p:spPr>
      </p:pic>
      <p:pic>
        <p:nvPicPr>
          <p:cNvPr id="10" name="Obráze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7362" y="248860"/>
            <a:ext cx="5264856" cy="2883655"/>
          </a:xfrm>
          <a:prstGeom prst="rect">
            <a:avLst/>
          </a:prstGeom>
        </p:spPr>
      </p:pic>
    </p:spTree>
    <p:extLst>
      <p:ext uri="{BB962C8B-B14F-4D97-AF65-F5344CB8AC3E}">
        <p14:creationId xmlns:p14="http://schemas.microsoft.com/office/powerpoint/2010/main" val="15516529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1981345"/>
            <a:ext cx="6890327" cy="2387600"/>
          </a:xfrm>
        </p:spPr>
        <p:txBody>
          <a:bodyPr>
            <a:normAutofit fontScale="90000"/>
          </a:bodyPr>
          <a:lstStyle/>
          <a:p>
            <a:r>
              <a:rPr lang="cs-CZ" sz="4900" dirty="0" smtClean="0">
                <a:latin typeface="Palatino Linotype" panose="02040502050505030304" pitchFamily="18" charset="0"/>
                <a:cs typeface="Mongolian Baiti" panose="03000500000000000000" pitchFamily="66" charset="0"/>
              </a:rPr>
              <a:t>správné odpovědi</a:t>
            </a:r>
            <a:br>
              <a:rPr lang="cs-CZ" sz="4900" dirty="0" smtClean="0">
                <a:latin typeface="Palatino Linotype" panose="02040502050505030304" pitchFamily="18" charset="0"/>
                <a:cs typeface="Mongolian Baiti" panose="03000500000000000000" pitchFamily="66" charset="0"/>
              </a:rPr>
            </a:br>
            <a:r>
              <a:rPr lang="cs-CZ" sz="5300"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
            </a:r>
            <a:br>
              <a:rPr lang="cs-CZ" sz="5300"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endParaRPr lang="cs-CZ" sz="4000" dirty="0"/>
          </a:p>
        </p:txBody>
      </p:sp>
      <p:sp>
        <p:nvSpPr>
          <p:cNvPr id="3" name="Podnadpis 2"/>
          <p:cNvSpPr>
            <a:spLocks noGrp="1"/>
          </p:cNvSpPr>
          <p:nvPr>
            <p:ph type="subTitle" idx="1"/>
          </p:nvPr>
        </p:nvSpPr>
        <p:spPr>
          <a:xfrm>
            <a:off x="0" y="4823356"/>
            <a:ext cx="6890327" cy="1383245"/>
          </a:xfrm>
        </p:spPr>
        <p:txBody>
          <a:bodyPr>
            <a:normAutofit/>
          </a:bodyPr>
          <a:lstStyle/>
          <a:p>
            <a:r>
              <a:rPr lang="cs-CZ" sz="2000" dirty="0" smtClean="0">
                <a:latin typeface="Palatino Linotype" panose="02040502050505030304" pitchFamily="18" charset="0"/>
              </a:rPr>
              <a:t>Za každý správný tip si přičti 1 bod.</a:t>
            </a:r>
          </a:p>
          <a:p>
            <a:r>
              <a:rPr lang="cs-CZ" sz="2000" dirty="0" smtClean="0">
                <a:latin typeface="Palatino Linotype" panose="02040502050505030304" pitchFamily="18" charset="0"/>
              </a:rPr>
              <a:t>Nepočítají se zkomolená nebo jinak špatně napsaná</a:t>
            </a:r>
            <a:br>
              <a:rPr lang="cs-CZ" sz="2000" dirty="0" smtClean="0">
                <a:latin typeface="Palatino Linotype" panose="02040502050505030304" pitchFamily="18" charset="0"/>
              </a:rPr>
            </a:br>
            <a:r>
              <a:rPr lang="cs-CZ" sz="2000" dirty="0" smtClean="0">
                <a:latin typeface="Palatino Linotype" panose="02040502050505030304" pitchFamily="18" charset="0"/>
              </a:rPr>
              <a:t> jména autorů, postav i literárních děl.</a:t>
            </a:r>
            <a:endParaRPr lang="cs-CZ" sz="20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6755347" y="383834"/>
            <a:ext cx="5187271" cy="6492692"/>
          </a:xfrm>
          <a:prstGeom prst="rect">
            <a:avLst/>
          </a:prstGeom>
          <a:effectLst>
            <a:glow rad="228600">
              <a:srgbClr val="EEE9E3">
                <a:alpha val="40000"/>
              </a:srgbClr>
            </a:glow>
            <a:softEdge rad="317500"/>
          </a:effectLst>
        </p:spPr>
      </p:pic>
    </p:spTree>
    <p:extLst>
      <p:ext uri="{BB962C8B-B14F-4D97-AF65-F5344CB8AC3E}">
        <p14:creationId xmlns:p14="http://schemas.microsoft.com/office/powerpoint/2010/main" val="33369697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831273" y="514651"/>
            <a:ext cx="6363854" cy="1346424"/>
          </a:xfrm>
        </p:spPr>
        <p:txBody>
          <a:bodyPr>
            <a:normAutofit/>
          </a:bodyPr>
          <a:lstStyle/>
          <a:p>
            <a:pPr algn="l"/>
            <a:r>
              <a:rPr lang="cs-CZ" sz="1600"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   </a:t>
            </a:r>
            <a:r>
              <a:rPr lang="cs-CZ" sz="4000"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  </a:t>
            </a:r>
            <a:r>
              <a:rPr lang="cs-CZ" sz="5400" dirty="0">
                <a:solidFill>
                  <a:srgbClr val="F6DEDA"/>
                </a:solidFill>
                <a:latin typeface="Ink Free" panose="03080402000500000000" pitchFamily="66" charset="0"/>
                <a:cs typeface="Mongolian Baiti" panose="03000500000000000000" pitchFamily="66" charset="0"/>
              </a:rPr>
              <a:t/>
            </a:r>
            <a:br>
              <a:rPr lang="cs-CZ" sz="5400" dirty="0">
                <a:solidFill>
                  <a:srgbClr val="F6DEDA"/>
                </a:solidFill>
                <a:latin typeface="Ink Free" panose="03080402000500000000" pitchFamily="66" charset="0"/>
                <a:cs typeface="Mongolian Baiti" panose="03000500000000000000" pitchFamily="66" charset="0"/>
              </a:rPr>
            </a:br>
            <a:r>
              <a:rPr lang="cs-CZ" sz="4000" dirty="0" smtClean="0">
                <a:latin typeface="Palatino Linotype" panose="02040502050505030304" pitchFamily="18" charset="0"/>
                <a:cs typeface="Mongolian Baiti" panose="03000500000000000000" pitchFamily="66" charset="0"/>
              </a:rPr>
              <a:t>Poznej autora na obrázku</a:t>
            </a:r>
            <a:endParaRPr lang="cs-CZ" sz="4000" dirty="0"/>
          </a:p>
        </p:txBody>
      </p:sp>
      <p:sp>
        <p:nvSpPr>
          <p:cNvPr id="11" name="Podnadpis 2"/>
          <p:cNvSpPr txBox="1">
            <a:spLocks/>
          </p:cNvSpPr>
          <p:nvPr/>
        </p:nvSpPr>
        <p:spPr>
          <a:xfrm>
            <a:off x="757381" y="2142836"/>
            <a:ext cx="6308437" cy="44519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AutoNum type="arabicPeriod"/>
            </a:pPr>
            <a:r>
              <a:rPr lang="cs-CZ" sz="2000" dirty="0" smtClean="0">
                <a:latin typeface="Palatino Linotype" panose="02040502050505030304" pitchFamily="18" charset="0"/>
              </a:rPr>
              <a:t>Václav Havel</a:t>
            </a:r>
          </a:p>
          <a:p>
            <a:pPr marL="457200" indent="-457200" algn="l">
              <a:buFont typeface="Arial" panose="020B0604020202020204" pitchFamily="34" charset="0"/>
              <a:buAutoNum type="arabicPeriod"/>
            </a:pPr>
            <a:r>
              <a:rPr lang="cs-CZ" sz="2000" dirty="0" smtClean="0">
                <a:latin typeface="Palatino Linotype" panose="02040502050505030304" pitchFamily="18" charset="0"/>
              </a:rPr>
              <a:t>Milan Kundera</a:t>
            </a:r>
          </a:p>
          <a:p>
            <a:pPr marL="457200" indent="-457200" algn="l">
              <a:buFont typeface="Arial" panose="020B0604020202020204" pitchFamily="34" charset="0"/>
              <a:buAutoNum type="arabicPeriod"/>
            </a:pPr>
            <a:r>
              <a:rPr lang="cs-CZ" sz="2000" dirty="0" smtClean="0">
                <a:latin typeface="Palatino Linotype" panose="02040502050505030304" pitchFamily="18" charset="0"/>
              </a:rPr>
              <a:t>Jaroslav Hašek</a:t>
            </a:r>
          </a:p>
          <a:p>
            <a:pPr marL="457200" indent="-457200" algn="l">
              <a:buFont typeface="Arial" panose="020B0604020202020204" pitchFamily="34" charset="0"/>
              <a:buAutoNum type="arabicPeriod"/>
            </a:pPr>
            <a:r>
              <a:rPr lang="cs-CZ" sz="2000" dirty="0" smtClean="0">
                <a:latin typeface="Palatino Linotype" panose="02040502050505030304" pitchFamily="18" charset="0"/>
              </a:rPr>
              <a:t>Charles Baudelaire</a:t>
            </a:r>
          </a:p>
          <a:p>
            <a:pPr marL="457200" indent="-457200" algn="l">
              <a:buFont typeface="Arial" panose="020B0604020202020204" pitchFamily="34" charset="0"/>
              <a:buAutoNum type="arabicPeriod"/>
            </a:pPr>
            <a:r>
              <a:rPr lang="cs-CZ" sz="2000" dirty="0" smtClean="0">
                <a:latin typeface="Palatino Linotype" panose="02040502050505030304" pitchFamily="18" charset="0"/>
              </a:rPr>
              <a:t>William Shakespeare</a:t>
            </a:r>
          </a:p>
          <a:p>
            <a:pPr marL="457200" indent="-457200" algn="l">
              <a:buFont typeface="Arial" panose="020B0604020202020204" pitchFamily="34" charset="0"/>
              <a:buAutoNum type="arabicPeriod"/>
            </a:pPr>
            <a:r>
              <a:rPr lang="cs-CZ" sz="2000" dirty="0" smtClean="0">
                <a:latin typeface="Palatino Linotype" panose="02040502050505030304" pitchFamily="18" charset="0"/>
              </a:rPr>
              <a:t>Charles </a:t>
            </a:r>
            <a:r>
              <a:rPr lang="cs-CZ" sz="2000" dirty="0" err="1" smtClean="0">
                <a:latin typeface="Palatino Linotype" panose="02040502050505030304" pitchFamily="18" charset="0"/>
              </a:rPr>
              <a:t>Bukowski</a:t>
            </a:r>
            <a:r>
              <a:rPr lang="cs-CZ" sz="2000" dirty="0" smtClean="0">
                <a:latin typeface="Palatino Linotype" panose="02040502050505030304" pitchFamily="18" charset="0"/>
              </a:rPr>
              <a:t> </a:t>
            </a:r>
          </a:p>
          <a:p>
            <a:pPr marL="457200" indent="-457200" algn="l">
              <a:buFont typeface="Arial" panose="020B0604020202020204" pitchFamily="34" charset="0"/>
              <a:buAutoNum type="arabicPeriod"/>
            </a:pPr>
            <a:r>
              <a:rPr lang="cs-CZ" sz="2000" dirty="0" smtClean="0">
                <a:latin typeface="Palatino Linotype" panose="02040502050505030304" pitchFamily="18" charset="0"/>
              </a:rPr>
              <a:t>Karolína Světlá</a:t>
            </a:r>
          </a:p>
          <a:p>
            <a:pPr marL="457200" indent="-457200" algn="l">
              <a:buFont typeface="Arial" panose="020B0604020202020204" pitchFamily="34" charset="0"/>
              <a:buAutoNum type="arabicPeriod"/>
            </a:pPr>
            <a:r>
              <a:rPr lang="cs-CZ" sz="2000" dirty="0" smtClean="0">
                <a:latin typeface="Palatino Linotype" panose="02040502050505030304" pitchFamily="18" charset="0"/>
              </a:rPr>
              <a:t>J. R. R. Tolkien</a:t>
            </a:r>
          </a:p>
          <a:p>
            <a:pPr marL="457200" indent="-457200" algn="l">
              <a:buFont typeface="Arial" panose="020B0604020202020204" pitchFamily="34" charset="0"/>
              <a:buAutoNum type="arabicPeriod"/>
            </a:pPr>
            <a:r>
              <a:rPr lang="cs-CZ" sz="2000" dirty="0" smtClean="0">
                <a:latin typeface="Palatino Linotype" panose="02040502050505030304" pitchFamily="18" charset="0"/>
              </a:rPr>
              <a:t>Michal </a:t>
            </a:r>
            <a:r>
              <a:rPr lang="cs-CZ" sz="2000" dirty="0" err="1" smtClean="0">
                <a:latin typeface="Palatino Linotype" panose="02040502050505030304" pitchFamily="18" charset="0"/>
              </a:rPr>
              <a:t>Viewegh</a:t>
            </a:r>
            <a:endParaRPr lang="cs-CZ" sz="2000" dirty="0" smtClean="0">
              <a:latin typeface="Palatino Linotype" panose="02040502050505030304" pitchFamily="18" charset="0"/>
            </a:endParaRPr>
          </a:p>
          <a:p>
            <a:pPr marL="457200" indent="-457200" algn="l">
              <a:buFont typeface="Arial" panose="020B0604020202020204" pitchFamily="34" charset="0"/>
              <a:buAutoNum type="arabicPeriod"/>
            </a:pPr>
            <a:r>
              <a:rPr lang="cs-CZ" sz="2000" dirty="0" smtClean="0">
                <a:latin typeface="Palatino Linotype" panose="02040502050505030304" pitchFamily="18" charset="0"/>
              </a:rPr>
              <a:t>Antoine de Saint-Exupéry</a:t>
            </a:r>
          </a:p>
          <a:p>
            <a:pPr marL="457200" indent="-457200" algn="l">
              <a:buFont typeface="Arial" panose="020B0604020202020204" pitchFamily="34" charset="0"/>
              <a:buAutoNum type="arabicPeriod"/>
            </a:pPr>
            <a:endParaRPr lang="cs-CZ" sz="2000" dirty="0" smtClean="0">
              <a:latin typeface="Palatino Linotype" panose="02040502050505030304" pitchFamily="18" charset="0"/>
            </a:endParaRPr>
          </a:p>
          <a:p>
            <a:pPr marL="457200" indent="-457200" algn="l">
              <a:buFont typeface="Arial" panose="020B0604020202020204" pitchFamily="34" charset="0"/>
              <a:buAutoNum type="arabicPeriod"/>
            </a:pPr>
            <a:endParaRPr lang="cs-CZ" sz="2000" dirty="0" smtClean="0">
              <a:latin typeface="Palatino Linotype" panose="02040502050505030304" pitchFamily="18" charset="0"/>
            </a:endParaRPr>
          </a:p>
          <a:p>
            <a:pPr marL="457200" indent="-457200" algn="l">
              <a:buFont typeface="Arial" panose="020B0604020202020204" pitchFamily="34" charset="0"/>
              <a:buAutoNum type="arabicPeriod"/>
            </a:pPr>
            <a:endParaRPr lang="cs-CZ" sz="2000" dirty="0"/>
          </a:p>
        </p:txBody>
      </p:sp>
      <p:pic>
        <p:nvPicPr>
          <p:cNvPr id="14"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6755347" y="383834"/>
            <a:ext cx="5187271" cy="6492692"/>
          </a:xfrm>
          <a:prstGeom prst="rect">
            <a:avLst/>
          </a:prstGeom>
          <a:effectLst>
            <a:glow rad="228600">
              <a:srgbClr val="EEE9E3">
                <a:alpha val="40000"/>
              </a:srgbClr>
            </a:glow>
            <a:softEdge rad="317500"/>
          </a:effectLst>
        </p:spPr>
      </p:pic>
    </p:spTree>
    <p:extLst>
      <p:ext uri="{BB962C8B-B14F-4D97-AF65-F5344CB8AC3E}">
        <p14:creationId xmlns:p14="http://schemas.microsoft.com/office/powerpoint/2010/main" val="32310263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7381" y="745560"/>
            <a:ext cx="6363854" cy="1294598"/>
          </a:xfrm>
        </p:spPr>
        <p:txBody>
          <a:bodyPr>
            <a:normAutofit fontScale="90000"/>
          </a:bodyPr>
          <a:lstStyle/>
          <a:p>
            <a:pPr algn="l"/>
            <a:r>
              <a:rPr lang="cs-CZ" sz="1600"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   </a:t>
            </a:r>
            <a:r>
              <a:rPr lang="cs-CZ" sz="4000"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  </a:t>
            </a:r>
            <a:r>
              <a:rPr lang="cs-CZ" sz="5400" dirty="0">
                <a:solidFill>
                  <a:srgbClr val="F6DEDA"/>
                </a:solidFill>
                <a:latin typeface="Ink Free" panose="03080402000500000000" pitchFamily="66" charset="0"/>
                <a:cs typeface="Mongolian Baiti" panose="03000500000000000000" pitchFamily="66" charset="0"/>
              </a:rPr>
              <a:t/>
            </a:r>
            <a:br>
              <a:rPr lang="cs-CZ" sz="5400" dirty="0">
                <a:solidFill>
                  <a:srgbClr val="F6DEDA"/>
                </a:solidFill>
                <a:latin typeface="Ink Free" panose="03080402000500000000" pitchFamily="66" charset="0"/>
                <a:cs typeface="Mongolian Baiti" panose="03000500000000000000" pitchFamily="66" charset="0"/>
              </a:rPr>
            </a:br>
            <a:r>
              <a:rPr lang="cs-CZ" sz="4000" dirty="0" smtClean="0">
                <a:latin typeface="Palatino Linotype" panose="02040502050505030304" pitchFamily="18" charset="0"/>
                <a:cs typeface="Mongolian Baiti" panose="03000500000000000000" pitchFamily="66" charset="0"/>
              </a:rPr>
              <a:t>Poznej literární postavu </a:t>
            </a:r>
            <a:br>
              <a:rPr lang="cs-CZ" sz="4000" dirty="0" smtClean="0">
                <a:latin typeface="Palatino Linotype" panose="02040502050505030304" pitchFamily="18" charset="0"/>
                <a:cs typeface="Mongolian Baiti" panose="03000500000000000000" pitchFamily="66" charset="0"/>
              </a:rPr>
            </a:br>
            <a:r>
              <a:rPr lang="cs-CZ" sz="4000" dirty="0" smtClean="0">
                <a:latin typeface="Palatino Linotype" panose="02040502050505030304" pitchFamily="18" charset="0"/>
                <a:cs typeface="Mongolian Baiti" panose="03000500000000000000" pitchFamily="66" charset="0"/>
              </a:rPr>
              <a:t>podle ilustrace</a:t>
            </a:r>
            <a:endParaRPr lang="cs-CZ" sz="4000" dirty="0"/>
          </a:p>
        </p:txBody>
      </p:sp>
      <p:sp>
        <p:nvSpPr>
          <p:cNvPr id="11" name="Podnadpis 2"/>
          <p:cNvSpPr txBox="1">
            <a:spLocks/>
          </p:cNvSpPr>
          <p:nvPr/>
        </p:nvSpPr>
        <p:spPr>
          <a:xfrm>
            <a:off x="757381" y="2040158"/>
            <a:ext cx="6308437" cy="45546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AutoNum type="arabicPeriod"/>
            </a:pPr>
            <a:endParaRPr lang="cs-CZ" sz="2000" dirty="0" smtClean="0">
              <a:latin typeface="Palatino Linotype" panose="02040502050505030304" pitchFamily="18" charset="0"/>
            </a:endParaRPr>
          </a:p>
          <a:p>
            <a:pPr marL="457200" indent="-457200" algn="l">
              <a:buFont typeface="Arial" panose="020B0604020202020204" pitchFamily="34" charset="0"/>
              <a:buAutoNum type="arabicPeriod"/>
            </a:pPr>
            <a:endParaRPr lang="cs-CZ" sz="2000" dirty="0" smtClean="0">
              <a:latin typeface="Palatino Linotype" panose="02040502050505030304" pitchFamily="18" charset="0"/>
            </a:endParaRPr>
          </a:p>
          <a:p>
            <a:pPr marL="457200" indent="-457200" algn="l">
              <a:buFont typeface="Arial" panose="020B0604020202020204" pitchFamily="34" charset="0"/>
              <a:buAutoNum type="arabicPeriod"/>
            </a:pPr>
            <a:endParaRPr lang="cs-CZ" sz="2000" dirty="0"/>
          </a:p>
        </p:txBody>
      </p:sp>
      <p:pic>
        <p:nvPicPr>
          <p:cNvPr id="14"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6755347" y="383834"/>
            <a:ext cx="5187271" cy="6492692"/>
          </a:xfrm>
          <a:prstGeom prst="rect">
            <a:avLst/>
          </a:prstGeom>
          <a:effectLst>
            <a:glow rad="228600">
              <a:srgbClr val="EEE9E3">
                <a:alpha val="40000"/>
              </a:srgbClr>
            </a:glow>
            <a:softEdge rad="317500"/>
          </a:effectLst>
        </p:spPr>
      </p:pic>
      <p:sp>
        <p:nvSpPr>
          <p:cNvPr id="5" name="Podnadpis 2"/>
          <p:cNvSpPr>
            <a:spLocks noGrp="1"/>
          </p:cNvSpPr>
          <p:nvPr>
            <p:ph type="subTitle" idx="1"/>
          </p:nvPr>
        </p:nvSpPr>
        <p:spPr>
          <a:xfrm>
            <a:off x="757381" y="2235200"/>
            <a:ext cx="5997966" cy="4285673"/>
          </a:xfrm>
        </p:spPr>
        <p:txBody>
          <a:bodyPr>
            <a:normAutofit lnSpcReduction="10000"/>
          </a:bodyPr>
          <a:lstStyle/>
          <a:p>
            <a:pPr marL="457200" indent="-457200" algn="l">
              <a:buAutoNum type="arabicPeriod"/>
            </a:pPr>
            <a:r>
              <a:rPr lang="cs-CZ" sz="2000" dirty="0" err="1" smtClean="0">
                <a:latin typeface="Palatino Linotype" panose="02040502050505030304" pitchFamily="18" charset="0"/>
              </a:rPr>
              <a:t>Hercule</a:t>
            </a:r>
            <a:r>
              <a:rPr lang="cs-CZ" sz="2000" dirty="0" smtClean="0">
                <a:latin typeface="Palatino Linotype" panose="02040502050505030304" pitchFamily="18" charset="0"/>
              </a:rPr>
              <a:t> </a:t>
            </a:r>
            <a:r>
              <a:rPr lang="cs-CZ" sz="2000" dirty="0" err="1" smtClean="0">
                <a:latin typeface="Palatino Linotype" panose="02040502050505030304" pitchFamily="18" charset="0"/>
              </a:rPr>
              <a:t>Poirot</a:t>
            </a:r>
            <a:endParaRPr lang="cs-CZ" sz="2000" dirty="0" smtClean="0">
              <a:latin typeface="Palatino Linotype" panose="02040502050505030304" pitchFamily="18" charset="0"/>
            </a:endParaRPr>
          </a:p>
          <a:p>
            <a:pPr marL="457200" indent="-457200" algn="l">
              <a:buAutoNum type="arabicPeriod"/>
            </a:pPr>
            <a:r>
              <a:rPr lang="cs-CZ" sz="2000" dirty="0" smtClean="0">
                <a:latin typeface="Palatino Linotype" panose="02040502050505030304" pitchFamily="18" charset="0"/>
              </a:rPr>
              <a:t>Rychlé šípy (zleva: </a:t>
            </a:r>
            <a:r>
              <a:rPr lang="cs-CZ" sz="2000" dirty="0" err="1" smtClean="0">
                <a:latin typeface="Palatino Linotype" panose="02040502050505030304" pitchFamily="18" charset="0"/>
              </a:rPr>
              <a:t>Rychlonožka</a:t>
            </a:r>
            <a:r>
              <a:rPr lang="cs-CZ" sz="2000" dirty="0" smtClean="0">
                <a:latin typeface="Palatino Linotype" panose="02040502050505030304" pitchFamily="18" charset="0"/>
              </a:rPr>
              <a:t>, Jarka Metelka, Mirek </a:t>
            </a:r>
            <a:r>
              <a:rPr lang="cs-CZ" sz="2000" dirty="0" err="1" smtClean="0">
                <a:latin typeface="Palatino Linotype" panose="02040502050505030304" pitchFamily="18" charset="0"/>
              </a:rPr>
              <a:t>Dušín</a:t>
            </a:r>
            <a:r>
              <a:rPr lang="cs-CZ" sz="2000" dirty="0" smtClean="0">
                <a:latin typeface="Palatino Linotype" panose="02040502050505030304" pitchFamily="18" charset="0"/>
              </a:rPr>
              <a:t>, </a:t>
            </a:r>
            <a:r>
              <a:rPr lang="cs-CZ" sz="2000" dirty="0" err="1" smtClean="0">
                <a:latin typeface="Palatino Linotype" panose="02040502050505030304" pitchFamily="18" charset="0"/>
              </a:rPr>
              <a:t>Červenáček</a:t>
            </a:r>
            <a:r>
              <a:rPr lang="cs-CZ" sz="2000" dirty="0" smtClean="0">
                <a:latin typeface="Palatino Linotype" panose="02040502050505030304" pitchFamily="18" charset="0"/>
              </a:rPr>
              <a:t>, Jindra </a:t>
            </a:r>
            <a:r>
              <a:rPr lang="cs-CZ" sz="2000" dirty="0" err="1" smtClean="0">
                <a:latin typeface="Palatino Linotype" panose="02040502050505030304" pitchFamily="18" charset="0"/>
              </a:rPr>
              <a:t>Hojer</a:t>
            </a:r>
            <a:r>
              <a:rPr lang="cs-CZ" sz="2000" dirty="0" smtClean="0">
                <a:latin typeface="Palatino Linotype" panose="02040502050505030304" pitchFamily="18" charset="0"/>
              </a:rPr>
              <a:t>)</a:t>
            </a:r>
          </a:p>
          <a:p>
            <a:pPr marL="457200" indent="-457200" algn="l">
              <a:buAutoNum type="arabicPeriod"/>
            </a:pPr>
            <a:r>
              <a:rPr lang="cs-CZ" sz="2000" dirty="0" smtClean="0">
                <a:latin typeface="Palatino Linotype" panose="02040502050505030304" pitchFamily="18" charset="0"/>
              </a:rPr>
              <a:t>Quasimodo (zvoník od Matky Boží), Esmeralda</a:t>
            </a:r>
          </a:p>
          <a:p>
            <a:pPr marL="457200" indent="-457200" algn="l">
              <a:buAutoNum type="arabicPeriod"/>
            </a:pPr>
            <a:r>
              <a:rPr lang="cs-CZ" sz="2000" dirty="0" smtClean="0">
                <a:latin typeface="Palatino Linotype" panose="02040502050505030304" pitchFamily="18" charset="0"/>
              </a:rPr>
              <a:t>Saturnin</a:t>
            </a:r>
          </a:p>
          <a:p>
            <a:pPr marL="457200" indent="-457200" algn="l">
              <a:buAutoNum type="arabicPeriod"/>
            </a:pPr>
            <a:r>
              <a:rPr lang="cs-CZ" sz="2000" dirty="0" smtClean="0">
                <a:latin typeface="Palatino Linotype" panose="02040502050505030304" pitchFamily="18" charset="0"/>
              </a:rPr>
              <a:t>Noe</a:t>
            </a:r>
          </a:p>
          <a:p>
            <a:pPr marL="457200" indent="-457200" algn="l">
              <a:buAutoNum type="arabicPeriod"/>
            </a:pPr>
            <a:r>
              <a:rPr lang="cs-CZ" sz="2000" dirty="0" err="1" smtClean="0">
                <a:latin typeface="Palatino Linotype" panose="02040502050505030304" pitchFamily="18" charset="0"/>
              </a:rPr>
              <a:t>Lemuel</a:t>
            </a:r>
            <a:r>
              <a:rPr lang="cs-CZ" sz="2000" dirty="0" smtClean="0">
                <a:latin typeface="Palatino Linotype" panose="02040502050505030304" pitchFamily="18" charset="0"/>
              </a:rPr>
              <a:t> </a:t>
            </a:r>
            <a:r>
              <a:rPr lang="cs-CZ" sz="2000" dirty="0" err="1" smtClean="0">
                <a:latin typeface="Palatino Linotype" panose="02040502050505030304" pitchFamily="18" charset="0"/>
              </a:rPr>
              <a:t>Gulliver</a:t>
            </a:r>
            <a:endParaRPr lang="cs-CZ" sz="2000" dirty="0" smtClean="0">
              <a:latin typeface="Palatino Linotype" panose="02040502050505030304" pitchFamily="18" charset="0"/>
            </a:endParaRPr>
          </a:p>
          <a:p>
            <a:pPr marL="457200" indent="-457200" algn="l">
              <a:buAutoNum type="arabicPeriod"/>
            </a:pPr>
            <a:r>
              <a:rPr lang="cs-CZ" sz="2000" dirty="0" smtClean="0">
                <a:latin typeface="Palatino Linotype" panose="02040502050505030304" pitchFamily="18" charset="0"/>
              </a:rPr>
              <a:t>Polednice</a:t>
            </a:r>
          </a:p>
          <a:p>
            <a:pPr marL="457200" indent="-457200" algn="l">
              <a:buAutoNum type="arabicPeriod"/>
            </a:pPr>
            <a:r>
              <a:rPr lang="cs-CZ" sz="2000" dirty="0" smtClean="0">
                <a:latin typeface="Palatino Linotype" panose="02040502050505030304" pitchFamily="18" charset="0"/>
              </a:rPr>
              <a:t>Don Quijote de la </a:t>
            </a:r>
            <a:r>
              <a:rPr lang="cs-CZ" sz="2000" dirty="0" err="1" smtClean="0">
                <a:latin typeface="Palatino Linotype" panose="02040502050505030304" pitchFamily="18" charset="0"/>
              </a:rPr>
              <a:t>Mancha</a:t>
            </a:r>
            <a:r>
              <a:rPr lang="cs-CZ" sz="2000" dirty="0" smtClean="0">
                <a:latin typeface="Palatino Linotype" panose="02040502050505030304" pitchFamily="18" charset="0"/>
              </a:rPr>
              <a:t>, </a:t>
            </a:r>
            <a:r>
              <a:rPr lang="cs-CZ" sz="2000" dirty="0" err="1" smtClean="0">
                <a:latin typeface="Palatino Linotype" panose="02040502050505030304" pitchFamily="18" charset="0"/>
              </a:rPr>
              <a:t>Rosinante</a:t>
            </a:r>
            <a:endParaRPr lang="cs-CZ" sz="2000" dirty="0" smtClean="0">
              <a:latin typeface="Palatino Linotype" panose="02040502050505030304" pitchFamily="18" charset="0"/>
            </a:endParaRPr>
          </a:p>
          <a:p>
            <a:pPr marL="457200" indent="-457200" algn="l">
              <a:buAutoNum type="arabicPeriod"/>
            </a:pPr>
            <a:r>
              <a:rPr lang="cs-CZ" sz="2000" dirty="0" smtClean="0">
                <a:latin typeface="Palatino Linotype" panose="02040502050505030304" pitchFamily="18" charset="0"/>
              </a:rPr>
              <a:t>Krysař</a:t>
            </a:r>
          </a:p>
          <a:p>
            <a:pPr marL="457200" indent="-457200" algn="l">
              <a:buAutoNum type="arabicPeriod"/>
            </a:pPr>
            <a:r>
              <a:rPr lang="cs-CZ" sz="2000" dirty="0" smtClean="0">
                <a:latin typeface="Palatino Linotype" panose="02040502050505030304" pitchFamily="18" charset="0"/>
              </a:rPr>
              <a:t>Vinnetou, </a:t>
            </a:r>
            <a:r>
              <a:rPr lang="cs-CZ" sz="2000" dirty="0" err="1" smtClean="0">
                <a:latin typeface="Palatino Linotype" panose="02040502050505030304" pitchFamily="18" charset="0"/>
              </a:rPr>
              <a:t>Old</a:t>
            </a:r>
            <a:r>
              <a:rPr lang="cs-CZ" sz="2000" dirty="0" smtClean="0">
                <a:latin typeface="Palatino Linotype" panose="02040502050505030304" pitchFamily="18" charset="0"/>
              </a:rPr>
              <a:t> </a:t>
            </a:r>
            <a:r>
              <a:rPr lang="cs-CZ" sz="2000" dirty="0" err="1" smtClean="0">
                <a:latin typeface="Palatino Linotype" panose="02040502050505030304" pitchFamily="18" charset="0"/>
              </a:rPr>
              <a:t>Shatterhand</a:t>
            </a:r>
            <a:endParaRPr lang="cs-CZ" sz="2000" dirty="0" smtClean="0">
              <a:latin typeface="Palatino Linotype" panose="02040502050505030304" pitchFamily="18" charset="0"/>
            </a:endParaRPr>
          </a:p>
          <a:p>
            <a:pPr marL="457200" indent="-457200">
              <a:buAutoNum type="arabicPeriod"/>
            </a:pPr>
            <a:endParaRPr lang="cs-CZ" sz="2000" dirty="0" smtClean="0">
              <a:latin typeface="Palatino Linotype" panose="02040502050505030304" pitchFamily="18" charset="0"/>
            </a:endParaRPr>
          </a:p>
          <a:p>
            <a:pPr marL="457200" indent="-457200">
              <a:buAutoNum type="arabicPeriod"/>
            </a:pPr>
            <a:endParaRPr lang="cs-CZ" sz="2000" dirty="0" smtClean="0">
              <a:latin typeface="Palatino Linotype" panose="02040502050505030304" pitchFamily="18" charset="0"/>
            </a:endParaRPr>
          </a:p>
          <a:p>
            <a:pPr marL="457200" indent="-457200">
              <a:buAutoNum type="arabicPeriod"/>
            </a:pPr>
            <a:endParaRPr lang="cs-CZ" sz="2000" dirty="0"/>
          </a:p>
        </p:txBody>
      </p:sp>
    </p:spTree>
    <p:extLst>
      <p:ext uri="{BB962C8B-B14F-4D97-AF65-F5344CB8AC3E}">
        <p14:creationId xmlns:p14="http://schemas.microsoft.com/office/powerpoint/2010/main" val="1675813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831273" y="514650"/>
            <a:ext cx="6363854" cy="1572768"/>
          </a:xfrm>
        </p:spPr>
        <p:txBody>
          <a:bodyPr>
            <a:normAutofit fontScale="90000"/>
          </a:bodyPr>
          <a:lstStyle/>
          <a:p>
            <a:pPr algn="l"/>
            <a:r>
              <a:rPr lang="cs-CZ" sz="1600"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   </a:t>
            </a:r>
            <a:r>
              <a:rPr lang="cs-CZ" sz="4000"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  </a:t>
            </a:r>
            <a:r>
              <a:rPr lang="cs-CZ" sz="5400" dirty="0">
                <a:solidFill>
                  <a:srgbClr val="F6DEDA"/>
                </a:solidFill>
                <a:latin typeface="Ink Free" panose="03080402000500000000" pitchFamily="66" charset="0"/>
                <a:cs typeface="Mongolian Baiti" panose="03000500000000000000" pitchFamily="66" charset="0"/>
              </a:rPr>
              <a:t/>
            </a:r>
            <a:br>
              <a:rPr lang="cs-CZ" sz="5400" dirty="0">
                <a:solidFill>
                  <a:srgbClr val="F6DEDA"/>
                </a:solidFill>
                <a:latin typeface="Ink Free" panose="03080402000500000000" pitchFamily="66" charset="0"/>
                <a:cs typeface="Mongolian Baiti" panose="03000500000000000000" pitchFamily="66" charset="0"/>
              </a:rPr>
            </a:br>
            <a:r>
              <a:rPr lang="cs-CZ" sz="4000" dirty="0" smtClean="0">
                <a:latin typeface="Palatino Linotype" panose="02040502050505030304" pitchFamily="18" charset="0"/>
                <a:cs typeface="Mongolian Baiti" panose="03000500000000000000" pitchFamily="66" charset="0"/>
              </a:rPr>
              <a:t>Poznej knihu </a:t>
            </a:r>
            <a:br>
              <a:rPr lang="cs-CZ" sz="4000" dirty="0" smtClean="0">
                <a:latin typeface="Palatino Linotype" panose="02040502050505030304" pitchFamily="18" charset="0"/>
                <a:cs typeface="Mongolian Baiti" panose="03000500000000000000" pitchFamily="66" charset="0"/>
              </a:rPr>
            </a:br>
            <a:r>
              <a:rPr lang="cs-CZ" sz="4000" dirty="0" smtClean="0">
                <a:latin typeface="Palatino Linotype" panose="02040502050505030304" pitchFamily="18" charset="0"/>
                <a:cs typeface="Mongolian Baiti" panose="03000500000000000000" pitchFamily="66" charset="0"/>
              </a:rPr>
              <a:t>na základě úryvku</a:t>
            </a:r>
            <a:endParaRPr lang="cs-CZ" sz="4000" dirty="0"/>
          </a:p>
        </p:txBody>
      </p:sp>
      <p:sp>
        <p:nvSpPr>
          <p:cNvPr id="11" name="Podnadpis 2"/>
          <p:cNvSpPr txBox="1">
            <a:spLocks/>
          </p:cNvSpPr>
          <p:nvPr/>
        </p:nvSpPr>
        <p:spPr>
          <a:xfrm>
            <a:off x="757381" y="2179781"/>
            <a:ext cx="6308437" cy="44149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AutoNum type="arabicPeriod"/>
            </a:pPr>
            <a:r>
              <a:rPr lang="cs-CZ" sz="2000" dirty="0" smtClean="0">
                <a:latin typeface="Palatino Linotype" panose="02040502050505030304" pitchFamily="18" charset="0"/>
              </a:rPr>
              <a:t>L. N. Tolstoj: Anna Karenina </a:t>
            </a:r>
          </a:p>
          <a:p>
            <a:pPr marL="457200" indent="-457200" algn="l">
              <a:buAutoNum type="arabicPeriod"/>
            </a:pPr>
            <a:r>
              <a:rPr lang="cs-CZ" sz="2000" dirty="0" smtClean="0">
                <a:latin typeface="Palatino Linotype" panose="02040502050505030304" pitchFamily="18" charset="0"/>
              </a:rPr>
              <a:t>F. Hrubín: Romance pro křídlovku</a:t>
            </a:r>
          </a:p>
          <a:p>
            <a:pPr marL="457200" indent="-457200" algn="l">
              <a:buAutoNum type="arabicPeriod"/>
            </a:pPr>
            <a:r>
              <a:rPr lang="cs-CZ" sz="2000" dirty="0" smtClean="0">
                <a:latin typeface="Palatino Linotype" panose="02040502050505030304" pitchFamily="18" charset="0"/>
              </a:rPr>
              <a:t>T. </a:t>
            </a:r>
            <a:r>
              <a:rPr lang="cs-CZ" sz="2000" dirty="0" err="1" smtClean="0">
                <a:latin typeface="Palatino Linotype" panose="02040502050505030304" pitchFamily="18" charset="0"/>
              </a:rPr>
              <a:t>Pratchett</a:t>
            </a:r>
            <a:r>
              <a:rPr lang="cs-CZ" sz="2000" dirty="0" smtClean="0">
                <a:latin typeface="Palatino Linotype" panose="02040502050505030304" pitchFamily="18" charset="0"/>
              </a:rPr>
              <a:t>: Barva kouzel (Úžasná Zeměplocha)</a:t>
            </a:r>
          </a:p>
          <a:p>
            <a:pPr marL="457200" indent="-457200" algn="l">
              <a:buAutoNum type="arabicPeriod"/>
            </a:pPr>
            <a:r>
              <a:rPr lang="cs-CZ" sz="2000" dirty="0" smtClean="0">
                <a:latin typeface="Palatino Linotype" panose="02040502050505030304" pitchFamily="18" charset="0"/>
              </a:rPr>
              <a:t>L. </a:t>
            </a:r>
            <a:r>
              <a:rPr lang="cs-CZ" sz="2000" dirty="0" err="1" smtClean="0">
                <a:latin typeface="Palatino Linotype" panose="02040502050505030304" pitchFamily="18" charset="0"/>
              </a:rPr>
              <a:t>Caroll</a:t>
            </a:r>
            <a:r>
              <a:rPr lang="cs-CZ" sz="2000" dirty="0" smtClean="0">
                <a:latin typeface="Palatino Linotype" panose="02040502050505030304" pitchFamily="18" charset="0"/>
              </a:rPr>
              <a:t>: Alenka v říši divů</a:t>
            </a:r>
          </a:p>
          <a:p>
            <a:pPr marL="457200" indent="-457200" algn="l">
              <a:buAutoNum type="arabicPeriod"/>
            </a:pPr>
            <a:r>
              <a:rPr lang="cs-CZ" sz="2000" dirty="0" err="1" smtClean="0">
                <a:latin typeface="Palatino Linotype" panose="02040502050505030304" pitchFamily="18" charset="0"/>
              </a:rPr>
              <a:t>Moliére</a:t>
            </a:r>
            <a:r>
              <a:rPr lang="cs-CZ" sz="2000" dirty="0" smtClean="0">
                <a:latin typeface="Palatino Linotype" panose="02040502050505030304" pitchFamily="18" charset="0"/>
              </a:rPr>
              <a:t>: Lakomec</a:t>
            </a:r>
          </a:p>
          <a:p>
            <a:pPr marL="457200" indent="-457200" algn="l">
              <a:buAutoNum type="arabicPeriod"/>
            </a:pPr>
            <a:r>
              <a:rPr lang="cs-CZ" sz="2000" dirty="0" smtClean="0">
                <a:latin typeface="Palatino Linotype" panose="02040502050505030304" pitchFamily="18" charset="0"/>
              </a:rPr>
              <a:t>A. S. Puškin: Evžen Oněgin</a:t>
            </a:r>
          </a:p>
          <a:p>
            <a:pPr marL="457200" indent="-457200" algn="l">
              <a:buAutoNum type="arabicPeriod"/>
            </a:pPr>
            <a:r>
              <a:rPr lang="cs-CZ" sz="2000" dirty="0" smtClean="0">
                <a:latin typeface="Palatino Linotype" panose="02040502050505030304" pitchFamily="18" charset="0"/>
              </a:rPr>
              <a:t>J. W. von Goethe: Utrpení mladého </a:t>
            </a:r>
            <a:r>
              <a:rPr lang="cs-CZ" sz="2000" dirty="0" err="1" smtClean="0">
                <a:latin typeface="Palatino Linotype" panose="02040502050505030304" pitchFamily="18" charset="0"/>
              </a:rPr>
              <a:t>Wethera</a:t>
            </a:r>
            <a:endParaRPr lang="cs-CZ" sz="2000" dirty="0" smtClean="0">
              <a:latin typeface="Palatino Linotype" panose="02040502050505030304" pitchFamily="18" charset="0"/>
            </a:endParaRPr>
          </a:p>
          <a:p>
            <a:pPr marL="457200" indent="-457200" algn="l">
              <a:buAutoNum type="arabicPeriod"/>
            </a:pPr>
            <a:r>
              <a:rPr lang="cs-CZ" sz="2000" dirty="0" smtClean="0">
                <a:latin typeface="Palatino Linotype" panose="02040502050505030304" pitchFamily="18" charset="0"/>
              </a:rPr>
              <a:t>L. Fuks: Spalovač mrtvol</a:t>
            </a:r>
          </a:p>
          <a:p>
            <a:pPr marL="457200" indent="-457200" algn="l">
              <a:buAutoNum type="arabicPeriod"/>
            </a:pPr>
            <a:r>
              <a:rPr lang="cs-CZ" sz="2000" dirty="0" smtClean="0">
                <a:latin typeface="Palatino Linotype" panose="02040502050505030304" pitchFamily="18" charset="0"/>
              </a:rPr>
              <a:t>I. Dousková: Hrdý </a:t>
            </a:r>
            <a:r>
              <a:rPr lang="cs-CZ" sz="2000" dirty="0" err="1" smtClean="0">
                <a:latin typeface="Palatino Linotype" panose="02040502050505030304" pitchFamily="18" charset="0"/>
              </a:rPr>
              <a:t>Budžes</a:t>
            </a:r>
            <a:endParaRPr lang="cs-CZ" sz="2000" dirty="0" smtClean="0">
              <a:latin typeface="Palatino Linotype" panose="02040502050505030304" pitchFamily="18" charset="0"/>
            </a:endParaRPr>
          </a:p>
          <a:p>
            <a:pPr marL="457200" indent="-457200" algn="l">
              <a:buAutoNum type="arabicPeriod"/>
            </a:pPr>
            <a:r>
              <a:rPr lang="cs-CZ" sz="2000" dirty="0" smtClean="0">
                <a:latin typeface="Palatino Linotype" panose="02040502050505030304" pitchFamily="18" charset="0"/>
              </a:rPr>
              <a:t>E. </a:t>
            </a:r>
            <a:r>
              <a:rPr lang="cs-CZ" sz="2000" dirty="0" err="1" smtClean="0">
                <a:latin typeface="Palatino Linotype" panose="02040502050505030304" pitchFamily="18" charset="0"/>
              </a:rPr>
              <a:t>Hemingway</a:t>
            </a:r>
            <a:r>
              <a:rPr lang="cs-CZ" sz="2000" dirty="0" smtClean="0">
                <a:latin typeface="Palatino Linotype" panose="02040502050505030304" pitchFamily="18" charset="0"/>
              </a:rPr>
              <a:t>: Stařec a moře</a:t>
            </a:r>
          </a:p>
          <a:p>
            <a:pPr marL="457200" indent="-457200" algn="l">
              <a:buFont typeface="Arial" panose="020B0604020202020204" pitchFamily="34" charset="0"/>
              <a:buAutoNum type="arabicPeriod"/>
            </a:pPr>
            <a:endParaRPr lang="cs-CZ" sz="2000" dirty="0" smtClean="0">
              <a:latin typeface="Palatino Linotype" panose="02040502050505030304" pitchFamily="18" charset="0"/>
            </a:endParaRPr>
          </a:p>
          <a:p>
            <a:pPr marL="457200" indent="-457200" algn="l">
              <a:buFont typeface="Arial" panose="020B0604020202020204" pitchFamily="34" charset="0"/>
              <a:buAutoNum type="arabicPeriod"/>
            </a:pPr>
            <a:endParaRPr lang="cs-CZ" sz="2000" dirty="0" smtClean="0">
              <a:latin typeface="Palatino Linotype" panose="02040502050505030304" pitchFamily="18" charset="0"/>
            </a:endParaRPr>
          </a:p>
          <a:p>
            <a:pPr marL="457200" indent="-457200" algn="l">
              <a:buFont typeface="Arial" panose="020B0604020202020204" pitchFamily="34" charset="0"/>
              <a:buAutoNum type="arabicPeriod"/>
            </a:pPr>
            <a:endParaRPr lang="cs-CZ" sz="2000" dirty="0"/>
          </a:p>
        </p:txBody>
      </p:sp>
      <p:pic>
        <p:nvPicPr>
          <p:cNvPr id="14"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6755347" y="383834"/>
            <a:ext cx="5187271" cy="6492692"/>
          </a:xfrm>
          <a:prstGeom prst="rect">
            <a:avLst/>
          </a:prstGeom>
          <a:effectLst>
            <a:glow rad="228600">
              <a:srgbClr val="EEE9E3">
                <a:alpha val="40000"/>
              </a:srgbClr>
            </a:glow>
            <a:softEdge rad="317500"/>
          </a:effectLst>
        </p:spPr>
      </p:pic>
    </p:spTree>
    <p:extLst>
      <p:ext uri="{BB962C8B-B14F-4D97-AF65-F5344CB8AC3E}">
        <p14:creationId xmlns:p14="http://schemas.microsoft.com/office/powerpoint/2010/main" val="1862253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smtClean="0">
                <a:latin typeface="Palatino Linotype" panose="02040502050505030304" pitchFamily="18" charset="0"/>
              </a:rPr>
              <a:t>3.</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6817" y="365125"/>
            <a:ext cx="4868217" cy="6072620"/>
          </a:xfrm>
          <a:prstGeom prst="rect">
            <a:avLst/>
          </a:prstGeom>
        </p:spPr>
      </p:pic>
      <p:sp>
        <p:nvSpPr>
          <p:cNvPr id="8" name="Obdélník 7"/>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Tree>
    <p:extLst>
      <p:ext uri="{BB962C8B-B14F-4D97-AF65-F5344CB8AC3E}">
        <p14:creationId xmlns:p14="http://schemas.microsoft.com/office/powerpoint/2010/main" val="34253375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831273" y="514651"/>
            <a:ext cx="6363854" cy="1138658"/>
          </a:xfrm>
        </p:spPr>
        <p:txBody>
          <a:bodyPr>
            <a:normAutofit fontScale="90000"/>
          </a:bodyPr>
          <a:lstStyle/>
          <a:p>
            <a:pPr algn="l"/>
            <a:r>
              <a:rPr lang="cs-CZ" sz="1600"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   </a:t>
            </a:r>
            <a:r>
              <a:rPr lang="cs-CZ" sz="4000"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  </a:t>
            </a:r>
            <a:r>
              <a:rPr lang="cs-CZ" sz="5400" dirty="0">
                <a:solidFill>
                  <a:srgbClr val="F6DEDA"/>
                </a:solidFill>
                <a:latin typeface="Ink Free" panose="03080402000500000000" pitchFamily="66" charset="0"/>
                <a:cs typeface="Mongolian Baiti" panose="03000500000000000000" pitchFamily="66" charset="0"/>
              </a:rPr>
              <a:t/>
            </a:r>
            <a:br>
              <a:rPr lang="cs-CZ" sz="5400" dirty="0">
                <a:solidFill>
                  <a:srgbClr val="F6DEDA"/>
                </a:solidFill>
                <a:latin typeface="Ink Free" panose="03080402000500000000" pitchFamily="66" charset="0"/>
                <a:cs typeface="Mongolian Baiti" panose="03000500000000000000" pitchFamily="66" charset="0"/>
              </a:rPr>
            </a:br>
            <a:r>
              <a:rPr lang="cs-CZ" sz="4000" dirty="0" smtClean="0">
                <a:latin typeface="Palatino Linotype" panose="02040502050505030304" pitchFamily="18" charset="0"/>
                <a:cs typeface="Mongolian Baiti" panose="03000500000000000000" pitchFamily="66" charset="0"/>
              </a:rPr>
              <a:t>Poznej knihu podle indicií</a:t>
            </a:r>
            <a:endParaRPr lang="cs-CZ" sz="4000" dirty="0"/>
          </a:p>
        </p:txBody>
      </p:sp>
      <p:sp>
        <p:nvSpPr>
          <p:cNvPr id="11" name="Podnadpis 2"/>
          <p:cNvSpPr txBox="1">
            <a:spLocks/>
          </p:cNvSpPr>
          <p:nvPr/>
        </p:nvSpPr>
        <p:spPr>
          <a:xfrm>
            <a:off x="757381" y="1958110"/>
            <a:ext cx="6308437" cy="46366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AutoNum type="arabicPeriod"/>
            </a:pPr>
            <a:r>
              <a:rPr lang="cs-CZ" sz="2000" dirty="0" smtClean="0">
                <a:latin typeface="Palatino Linotype" panose="02040502050505030304" pitchFamily="18" charset="0"/>
              </a:rPr>
              <a:t>Snídaně u </a:t>
            </a:r>
            <a:r>
              <a:rPr lang="cs-CZ" sz="2000" dirty="0" err="1" smtClean="0">
                <a:latin typeface="Palatino Linotype" panose="02040502050505030304" pitchFamily="18" charset="0"/>
              </a:rPr>
              <a:t>Tiffanyho</a:t>
            </a:r>
            <a:endParaRPr lang="cs-CZ" sz="2000" dirty="0" smtClean="0">
              <a:latin typeface="Palatino Linotype" panose="02040502050505030304" pitchFamily="18" charset="0"/>
            </a:endParaRPr>
          </a:p>
          <a:p>
            <a:pPr marL="457200" indent="-457200" algn="l">
              <a:buAutoNum type="arabicPeriod"/>
            </a:pPr>
            <a:r>
              <a:rPr lang="cs-CZ" sz="2000" dirty="0" smtClean="0">
                <a:latin typeface="Palatino Linotype" panose="02040502050505030304" pitchFamily="18" charset="0"/>
              </a:rPr>
              <a:t>Romeo a Julie</a:t>
            </a:r>
          </a:p>
          <a:p>
            <a:pPr marL="457200" indent="-457200" algn="l">
              <a:buAutoNum type="arabicPeriod"/>
            </a:pPr>
            <a:r>
              <a:rPr lang="cs-CZ" sz="2000" dirty="0" smtClean="0">
                <a:latin typeface="Palatino Linotype" panose="02040502050505030304" pitchFamily="18" charset="0"/>
              </a:rPr>
              <a:t>Báječná léta pod psa</a:t>
            </a:r>
          </a:p>
          <a:p>
            <a:pPr marL="457200" indent="-457200" algn="l">
              <a:buAutoNum type="arabicPeriod"/>
            </a:pPr>
            <a:r>
              <a:rPr lang="cs-CZ" sz="2000" dirty="0" smtClean="0">
                <a:latin typeface="Palatino Linotype" panose="02040502050505030304" pitchFamily="18" charset="0"/>
              </a:rPr>
              <a:t>Rozmarné léto</a:t>
            </a:r>
          </a:p>
          <a:p>
            <a:pPr marL="457200" indent="-457200" algn="l">
              <a:buAutoNum type="arabicPeriod"/>
            </a:pPr>
            <a:r>
              <a:rPr lang="cs-CZ" sz="2000" dirty="0" smtClean="0">
                <a:latin typeface="Palatino Linotype" panose="02040502050505030304" pitchFamily="18" charset="0"/>
              </a:rPr>
              <a:t>Velký </a:t>
            </a:r>
            <a:r>
              <a:rPr lang="cs-CZ" sz="2000" dirty="0" err="1" smtClean="0">
                <a:latin typeface="Palatino Linotype" panose="02040502050505030304" pitchFamily="18" charset="0"/>
              </a:rPr>
              <a:t>Gatsby</a:t>
            </a:r>
            <a:endParaRPr lang="cs-CZ" sz="2000" dirty="0" smtClean="0">
              <a:latin typeface="Palatino Linotype" panose="02040502050505030304" pitchFamily="18" charset="0"/>
            </a:endParaRPr>
          </a:p>
          <a:p>
            <a:pPr marL="457200" indent="-457200" algn="l">
              <a:buAutoNum type="arabicPeriod"/>
            </a:pPr>
            <a:r>
              <a:rPr lang="cs-CZ" sz="2000" dirty="0" smtClean="0">
                <a:latin typeface="Palatino Linotype" panose="02040502050505030304" pitchFamily="18" charset="0"/>
              </a:rPr>
              <a:t>Labyrint světa a ráj srdce</a:t>
            </a:r>
          </a:p>
          <a:p>
            <a:pPr marL="457200" indent="-457200" algn="l">
              <a:buAutoNum type="arabicPeriod"/>
            </a:pPr>
            <a:r>
              <a:rPr lang="cs-CZ" sz="2000" dirty="0" smtClean="0">
                <a:latin typeface="Palatino Linotype" panose="02040502050505030304" pitchFamily="18" charset="0"/>
              </a:rPr>
              <a:t>Vyhoďme ho z kola ven</a:t>
            </a:r>
          </a:p>
          <a:p>
            <a:pPr marL="457200" indent="-457200" algn="l">
              <a:buAutoNum type="arabicPeriod"/>
            </a:pPr>
            <a:r>
              <a:rPr lang="cs-CZ" sz="2000" dirty="0" smtClean="0">
                <a:latin typeface="Palatino Linotype" panose="02040502050505030304" pitchFamily="18" charset="0"/>
              </a:rPr>
              <a:t>Farma zvířat</a:t>
            </a:r>
          </a:p>
          <a:p>
            <a:pPr marL="457200" indent="-457200" algn="l">
              <a:buAutoNum type="arabicPeriod"/>
            </a:pPr>
            <a:r>
              <a:rPr lang="cs-CZ" sz="2000" dirty="0" smtClean="0">
                <a:latin typeface="Palatino Linotype" panose="02040502050505030304" pitchFamily="18" charset="0"/>
              </a:rPr>
              <a:t>Duna</a:t>
            </a:r>
          </a:p>
          <a:p>
            <a:pPr marL="457200" indent="-457200" algn="l">
              <a:buAutoNum type="arabicPeriod"/>
            </a:pPr>
            <a:r>
              <a:rPr lang="cs-CZ" sz="2000" dirty="0" smtClean="0">
                <a:latin typeface="Palatino Linotype" panose="02040502050505030304" pitchFamily="18" charset="0"/>
              </a:rPr>
              <a:t>Odyssea</a:t>
            </a:r>
          </a:p>
          <a:p>
            <a:pPr marL="457200" indent="-457200" algn="l">
              <a:buFont typeface="Arial" panose="020B0604020202020204" pitchFamily="34" charset="0"/>
              <a:buAutoNum type="arabicPeriod"/>
            </a:pPr>
            <a:endParaRPr lang="cs-CZ" sz="2000" dirty="0" smtClean="0">
              <a:latin typeface="Palatino Linotype" panose="02040502050505030304" pitchFamily="18" charset="0"/>
            </a:endParaRPr>
          </a:p>
          <a:p>
            <a:pPr marL="457200" indent="-457200" algn="l">
              <a:buFont typeface="Arial" panose="020B0604020202020204" pitchFamily="34" charset="0"/>
              <a:buAutoNum type="arabicPeriod"/>
            </a:pPr>
            <a:endParaRPr lang="cs-CZ" sz="2000" dirty="0"/>
          </a:p>
        </p:txBody>
      </p:sp>
      <p:pic>
        <p:nvPicPr>
          <p:cNvPr id="14"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6755347" y="383834"/>
            <a:ext cx="5187271" cy="6492692"/>
          </a:xfrm>
          <a:prstGeom prst="rect">
            <a:avLst/>
          </a:prstGeom>
          <a:effectLst>
            <a:glow rad="228600">
              <a:srgbClr val="EEE9E3">
                <a:alpha val="40000"/>
              </a:srgbClr>
            </a:glow>
            <a:softEdge rad="317500"/>
          </a:effectLst>
        </p:spPr>
      </p:pic>
    </p:spTree>
    <p:extLst>
      <p:ext uri="{BB962C8B-B14F-4D97-AF65-F5344CB8AC3E}">
        <p14:creationId xmlns:p14="http://schemas.microsoft.com/office/powerpoint/2010/main" val="2007658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smtClean="0">
                <a:latin typeface="Palatino Linotype" panose="02040502050505030304" pitchFamily="18" charset="0"/>
              </a:rPr>
              <a:t>4.</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6945" y="253919"/>
            <a:ext cx="4405746" cy="6170512"/>
          </a:xfrm>
          <a:prstGeom prst="rect">
            <a:avLst/>
          </a:prstGeom>
        </p:spPr>
      </p:pic>
      <p:sp>
        <p:nvSpPr>
          <p:cNvPr id="8" name="Obdélník 7"/>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Tree>
    <p:extLst>
      <p:ext uri="{BB962C8B-B14F-4D97-AF65-F5344CB8AC3E}">
        <p14:creationId xmlns:p14="http://schemas.microsoft.com/office/powerpoint/2010/main" val="4221939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smtClean="0">
                <a:latin typeface="Palatino Linotype" panose="02040502050505030304" pitchFamily="18" charset="0"/>
              </a:rPr>
              <a:t>5.</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pic>
        <p:nvPicPr>
          <p:cNvPr id="7" name="Obrázek 6"/>
          <p:cNvPicPr>
            <a:picLocks noChangeAspect="1"/>
          </p:cNvPicPr>
          <p:nvPr/>
        </p:nvPicPr>
        <p:blipFill rotWithShape="1">
          <a:blip r:embed="rId3">
            <a:extLst>
              <a:ext uri="{28A0092B-C50C-407E-A947-70E740481C1C}">
                <a14:useLocalDpi xmlns:a14="http://schemas.microsoft.com/office/drawing/2010/main" val="0"/>
              </a:ext>
            </a:extLst>
          </a:blip>
          <a:srcRect l="9789" r="7276"/>
          <a:stretch/>
        </p:blipFill>
        <p:spPr>
          <a:xfrm>
            <a:off x="1976581" y="1228100"/>
            <a:ext cx="6795884" cy="4609282"/>
          </a:xfrm>
          <a:prstGeom prst="rect">
            <a:avLst/>
          </a:prstGeom>
        </p:spPr>
      </p:pic>
      <p:sp>
        <p:nvSpPr>
          <p:cNvPr id="8" name="Obdélník 7"/>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Tree>
    <p:extLst>
      <p:ext uri="{BB962C8B-B14F-4D97-AF65-F5344CB8AC3E}">
        <p14:creationId xmlns:p14="http://schemas.microsoft.com/office/powerpoint/2010/main" val="1854324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smtClean="0">
                <a:latin typeface="Palatino Linotype" panose="02040502050505030304" pitchFamily="18" charset="0"/>
              </a:rPr>
              <a:t>6.</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767" y="1312803"/>
            <a:ext cx="6983540" cy="4052743"/>
          </a:xfrm>
          <a:prstGeom prst="rect">
            <a:avLst/>
          </a:prstGeom>
        </p:spPr>
      </p:pic>
      <p:sp>
        <p:nvSpPr>
          <p:cNvPr id="9" name="Obdélník 8"/>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Tree>
    <p:extLst>
      <p:ext uri="{BB962C8B-B14F-4D97-AF65-F5344CB8AC3E}">
        <p14:creationId xmlns:p14="http://schemas.microsoft.com/office/powerpoint/2010/main" val="2088335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75145" y="365125"/>
            <a:ext cx="1332217" cy="1325563"/>
          </a:xfrm>
        </p:spPr>
        <p:txBody>
          <a:bodyPr/>
          <a:lstStyle/>
          <a:p>
            <a:r>
              <a:rPr lang="cs-CZ" sz="6600" dirty="0" smtClean="0">
                <a:latin typeface="Palatino Linotype" panose="02040502050505030304" pitchFamily="18" charset="0"/>
              </a:rPr>
              <a:t>7.</a:t>
            </a:r>
            <a:endParaRPr lang="cs-CZ" sz="6600" dirty="0">
              <a:latin typeface="Palatino Linotype" panose="02040502050505030304" pitchFamily="18" charset="0"/>
            </a:endParaRPr>
          </a:p>
        </p:txBody>
      </p:sp>
      <p:pic>
        <p:nvPicPr>
          <p:cNvPr id="5" name="Zástupný symbol pro obsah 3"/>
          <p:cNvPicPr>
            <a:picLocks noChangeAspect="1"/>
          </p:cNvPicPr>
          <p:nvPr/>
        </p:nvPicPr>
        <p:blipFill rotWithShape="1">
          <a:blip r:embed="rId2" cstate="print">
            <a:extLst>
              <a:ext uri="{28A0092B-C50C-407E-A947-70E740481C1C}">
                <a14:useLocalDpi xmlns:a14="http://schemas.microsoft.com/office/drawing/2010/main" val="0"/>
              </a:ext>
            </a:extLst>
          </a:blip>
          <a:srcRect l="4736"/>
          <a:stretch/>
        </p:blipFill>
        <p:spPr>
          <a:xfrm>
            <a:off x="9227128" y="3339175"/>
            <a:ext cx="2678545" cy="3352624"/>
          </a:xfrm>
          <a:prstGeom prst="rect">
            <a:avLst/>
          </a:prstGeom>
          <a:effectLst>
            <a:glow rad="228600">
              <a:srgbClr val="EEE9E3">
                <a:alpha val="40000"/>
              </a:srgbClr>
            </a:glow>
            <a:softEdge rad="127000"/>
          </a:effectLst>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292" y="273115"/>
            <a:ext cx="4599708" cy="6418684"/>
          </a:xfrm>
          <a:prstGeom prst="rect">
            <a:avLst/>
          </a:prstGeom>
        </p:spPr>
      </p:pic>
      <p:sp>
        <p:nvSpPr>
          <p:cNvPr id="8" name="Obdélník 7"/>
          <p:cNvSpPr/>
          <p:nvPr/>
        </p:nvSpPr>
        <p:spPr>
          <a:xfrm>
            <a:off x="9790417" y="208124"/>
            <a:ext cx="2189018" cy="923330"/>
          </a:xfrm>
          <a:prstGeom prst="rect">
            <a:avLst/>
          </a:prstGeom>
        </p:spPr>
        <p:txBody>
          <a:bodyPr wrap="square">
            <a:spAutoFit/>
          </a:bodyPr>
          <a:lstStyle/>
          <a:p>
            <a:pPr algn="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ČEJKA 2022</a:t>
            </a:r>
            <a:b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br>
            <a:r>
              <a:rPr lang="cs-CZ" dirty="0" smtClean="0">
                <a:solidFill>
                  <a:schemeClr val="bg1"/>
                </a:solidFill>
                <a:effectLst>
                  <a:glow rad="139700">
                    <a:srgbClr val="F9D9DC"/>
                  </a:glow>
                </a:effectLst>
                <a:latin typeface="Ink Free" panose="03080402000500000000" pitchFamily="66" charset="0"/>
                <a:cs typeface="Mongolian Baiti" panose="03000500000000000000" pitchFamily="66" charset="0"/>
              </a:rPr>
              <a:t>literární </a:t>
            </a:r>
            <a:r>
              <a:rPr lang="cs-CZ" dirty="0" err="1" smtClean="0">
                <a:solidFill>
                  <a:schemeClr val="bg1"/>
                </a:solidFill>
                <a:effectLst>
                  <a:glow rad="139700">
                    <a:srgbClr val="F9D9DC"/>
                  </a:glow>
                </a:effectLst>
                <a:latin typeface="Ink Free" panose="03080402000500000000" pitchFamily="66" charset="0"/>
                <a:cs typeface="Mongolian Baiti" panose="03000500000000000000" pitchFamily="66" charset="0"/>
              </a:rPr>
              <a:t>poznávačka</a:t>
            </a:r>
            <a:r>
              <a:rPr lang="cs-CZ" dirty="0" smtClean="0">
                <a:solidFill>
                  <a:srgbClr val="F6DEDA"/>
                </a:solidFill>
                <a:latin typeface="Ink Free" panose="03080402000500000000" pitchFamily="66" charset="0"/>
                <a:cs typeface="Mongolian Baiti" panose="03000500000000000000" pitchFamily="66" charset="0"/>
              </a:rPr>
              <a:t/>
            </a:r>
            <a:br>
              <a:rPr lang="cs-CZ" dirty="0" smtClean="0">
                <a:solidFill>
                  <a:srgbClr val="F6DEDA"/>
                </a:solidFill>
                <a:latin typeface="Ink Free" panose="03080402000500000000" pitchFamily="66" charset="0"/>
                <a:cs typeface="Mongolian Baiti" panose="03000500000000000000" pitchFamily="66" charset="0"/>
              </a:rPr>
            </a:br>
            <a:endParaRPr lang="cs-CZ" dirty="0"/>
          </a:p>
        </p:txBody>
      </p:sp>
    </p:spTree>
    <p:extLst>
      <p:ext uri="{BB962C8B-B14F-4D97-AF65-F5344CB8AC3E}">
        <p14:creationId xmlns:p14="http://schemas.microsoft.com/office/powerpoint/2010/main" val="372253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2601</TotalTime>
  <Words>614</Words>
  <Application>Microsoft Office PowerPoint</Application>
  <PresentationFormat>Širokoúhlá obrazovka</PresentationFormat>
  <Paragraphs>162</Paragraphs>
  <Slides>50</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50</vt:i4>
      </vt:variant>
    </vt:vector>
  </HeadingPairs>
  <TitlesOfParts>
    <vt:vector size="57" baseType="lpstr">
      <vt:lpstr>Arial</vt:lpstr>
      <vt:lpstr>Calibri</vt:lpstr>
      <vt:lpstr>Calibri Light</vt:lpstr>
      <vt:lpstr>Ink Free</vt:lpstr>
      <vt:lpstr>Mongolian Baiti</vt:lpstr>
      <vt:lpstr>Palatino Linotype</vt:lpstr>
      <vt:lpstr>Motiv Office</vt:lpstr>
      <vt:lpstr>Gymnázium Hořice   ČEJKA 2022 literární poznávačka   vyšší gymnázium,  sociální činnost</vt:lpstr>
      <vt:lpstr>      Poznej autora na obrázku</vt:lpstr>
      <vt:lpstr>1.</vt:lpstr>
      <vt:lpstr>2.</vt:lpstr>
      <vt:lpstr>3.</vt:lpstr>
      <vt:lpstr>4.</vt:lpstr>
      <vt:lpstr>5.</vt:lpstr>
      <vt:lpstr>6.</vt:lpstr>
      <vt:lpstr>7.</vt:lpstr>
      <vt:lpstr>8.</vt:lpstr>
      <vt:lpstr>9.</vt:lpstr>
      <vt:lpstr>10.</vt:lpstr>
      <vt:lpstr>      Poznej literární postavu  podle ilustrace</vt:lpstr>
      <vt:lpstr>1.</vt:lpstr>
      <vt:lpstr>2.</vt:lpstr>
      <vt:lpstr>3.</vt:lpstr>
      <vt:lpstr>4.</vt:lpstr>
      <vt:lpstr>5.</vt:lpstr>
      <vt:lpstr>6.</vt:lpstr>
      <vt:lpstr>7.</vt:lpstr>
      <vt:lpstr>8.</vt:lpstr>
      <vt:lpstr>9.</vt:lpstr>
      <vt:lpstr>10.</vt:lpstr>
      <vt:lpstr>      Poznej knihu  na základě úryvku</vt:lpstr>
      <vt:lpstr>1.</vt:lpstr>
      <vt:lpstr>2.</vt:lpstr>
      <vt:lpstr>3.</vt:lpstr>
      <vt:lpstr>4.</vt:lpstr>
      <vt:lpstr>5.</vt:lpstr>
      <vt:lpstr>6.</vt:lpstr>
      <vt:lpstr>7.</vt:lpstr>
      <vt:lpstr>8.</vt:lpstr>
      <vt:lpstr>9.</vt:lpstr>
      <vt:lpstr>10.</vt:lpstr>
      <vt:lpstr>      Poznej knihu podle indicií</vt:lpstr>
      <vt:lpstr>1.</vt:lpstr>
      <vt:lpstr>2.</vt:lpstr>
      <vt:lpstr>3.</vt:lpstr>
      <vt:lpstr>4.</vt:lpstr>
      <vt:lpstr>5.</vt:lpstr>
      <vt:lpstr>6.</vt:lpstr>
      <vt:lpstr>7.</vt:lpstr>
      <vt:lpstr>8.</vt:lpstr>
      <vt:lpstr>9.</vt:lpstr>
      <vt:lpstr>10.</vt:lpstr>
      <vt:lpstr>správné odpovědi  ČEJKA 2022 literární poznávačka</vt:lpstr>
      <vt:lpstr>      Poznej autora na obrázku</vt:lpstr>
      <vt:lpstr>      Poznej literární postavu  podle ilustrace</vt:lpstr>
      <vt:lpstr>      Poznej knihu  na základě úryvku</vt:lpstr>
      <vt:lpstr>      Poznej knihu podle indicií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Anna Fialová</dc:creator>
  <cp:lastModifiedBy>Anna Fialová</cp:lastModifiedBy>
  <cp:revision>29</cp:revision>
  <dcterms:created xsi:type="dcterms:W3CDTF">2022-06-12T10:03:31Z</dcterms:created>
  <dcterms:modified xsi:type="dcterms:W3CDTF">2022-06-14T05:26:35Z</dcterms:modified>
</cp:coreProperties>
</file>