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ajesty" charset="1" panose="00000000000000000000"/>
      <p:regular r:id="rId15"/>
    </p:embeddedFont>
    <p:embeddedFont>
      <p:font typeface="Open Sans Bold" charset="1" panose="020B0806030504020204"/>
      <p:regular r:id="rId16"/>
    </p:embeddedFont>
    <p:embeddedFont>
      <p:font typeface="Open Sans" charset="1" panose="020B0606030504020204"/>
      <p:regular r:id="rId17"/>
    </p:embeddedFont>
    <p:embeddedFont>
      <p:font typeface="Perandory SemiCondensed" charset="1" panose="00000000000000000000"/>
      <p:regular r:id="rId18"/>
    </p:embeddedFont>
    <p:embeddedFont>
      <p:font typeface="Canva Sans" charset="1" panose="020B0503030501040103"/>
      <p:regular r:id="rId19"/>
    </p:embeddedFont>
    <p:embeddedFont>
      <p:font typeface="Buffalo" charset="1" panose="00000500000000000000"/>
      <p:regular r:id="rId20"/>
    </p:embeddedFont>
    <p:embeddedFont>
      <p:font typeface="Madelyn" charset="1" panose="000004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https://www.youtube.com/watch?v=pHnONHpna6s" TargetMode="External" Type="http://schemas.openxmlformats.org/officeDocument/2006/relationships/video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https://edu.ceskatelevize.cz/video/4571-milada-horakova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E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95122" y="514757"/>
            <a:ext cx="9133697" cy="2109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30"/>
              </a:lnSpc>
            </a:pPr>
            <a:r>
              <a:rPr lang="en-US" sz="11664">
                <a:solidFill>
                  <a:srgbClr val="385B8C"/>
                </a:solidFill>
                <a:latin typeface="Majesty"/>
                <a:ea typeface="Majesty"/>
                <a:cs typeface="Majesty"/>
                <a:sym typeface="Majesty"/>
              </a:rPr>
              <a:t>Demokracie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523344" y="400267"/>
            <a:ext cx="7187764" cy="231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82"/>
              </a:lnSpc>
            </a:pPr>
            <a:r>
              <a:rPr lang="en-US" sz="12844">
                <a:solidFill>
                  <a:srgbClr val="C11243"/>
                </a:solidFill>
                <a:latin typeface="Majesty"/>
                <a:ea typeface="Majesty"/>
                <a:cs typeface="Majesty"/>
                <a:sym typeface="Majesty"/>
              </a:rPr>
              <a:t>Totalita</a:t>
            </a:r>
          </a:p>
        </p:txBody>
      </p:sp>
      <p:pic>
        <p:nvPicPr>
          <p:cNvPr name="Picture 4" id="4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3653314" y="2796222"/>
            <a:ext cx="1098137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9959" y="397325"/>
            <a:ext cx="7392167" cy="9492350"/>
          </a:xfrm>
          <a:custGeom>
            <a:avLst/>
            <a:gdLst/>
            <a:ahLst/>
            <a:cxnLst/>
            <a:rect r="r" b="b" t="t" l="l"/>
            <a:pathLst>
              <a:path h="9492350" w="7392167">
                <a:moveTo>
                  <a:pt x="0" y="0"/>
                </a:moveTo>
                <a:lnTo>
                  <a:pt x="7392168" y="0"/>
                </a:lnTo>
                <a:lnTo>
                  <a:pt x="7392168" y="9492350"/>
                </a:lnTo>
                <a:lnTo>
                  <a:pt x="0" y="949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9867133" y="397325"/>
            <a:ext cx="7392167" cy="9492350"/>
          </a:xfrm>
          <a:custGeom>
            <a:avLst/>
            <a:gdLst/>
            <a:ahLst/>
            <a:cxnLst/>
            <a:rect r="r" b="b" t="t" l="l"/>
            <a:pathLst>
              <a:path h="9492350" w="7392167">
                <a:moveTo>
                  <a:pt x="7392167" y="0"/>
                </a:moveTo>
                <a:lnTo>
                  <a:pt x="0" y="0"/>
                </a:lnTo>
                <a:lnTo>
                  <a:pt x="0" y="9492350"/>
                </a:lnTo>
                <a:lnTo>
                  <a:pt x="7392167" y="9492350"/>
                </a:lnTo>
                <a:lnTo>
                  <a:pt x="73921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07356" y="629105"/>
            <a:ext cx="4619824" cy="1069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385B8C"/>
                </a:solidFill>
                <a:latin typeface="Majesty"/>
                <a:ea typeface="Majesty"/>
                <a:cs typeface="Majesty"/>
                <a:sym typeface="Majesty"/>
              </a:rPr>
              <a:t>Demokracie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61208" y="629105"/>
            <a:ext cx="4240113" cy="1069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C11243"/>
                </a:solidFill>
                <a:latin typeface="Majesty"/>
                <a:ea typeface="Majesty"/>
                <a:cs typeface="Majesty"/>
                <a:sym typeface="Majesty"/>
              </a:rPr>
              <a:t>Autokracie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9489" y="425560"/>
            <a:ext cx="4581931" cy="3232344"/>
          </a:xfrm>
          <a:custGeom>
            <a:avLst/>
            <a:gdLst/>
            <a:ahLst/>
            <a:cxnLst/>
            <a:rect r="r" b="b" t="t" l="l"/>
            <a:pathLst>
              <a:path h="3232344" w="4581931">
                <a:moveTo>
                  <a:pt x="0" y="0"/>
                </a:moveTo>
                <a:lnTo>
                  <a:pt x="4581931" y="0"/>
                </a:lnTo>
                <a:lnTo>
                  <a:pt x="4581931" y="3232344"/>
                </a:lnTo>
                <a:lnTo>
                  <a:pt x="0" y="3232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29141" y="0"/>
            <a:ext cx="6455533" cy="4554085"/>
          </a:xfrm>
          <a:custGeom>
            <a:avLst/>
            <a:gdLst/>
            <a:ahLst/>
            <a:cxnLst/>
            <a:rect r="r" b="b" t="t" l="l"/>
            <a:pathLst>
              <a:path h="4554085" w="6455533">
                <a:moveTo>
                  <a:pt x="0" y="0"/>
                </a:moveTo>
                <a:lnTo>
                  <a:pt x="6455533" y="0"/>
                </a:lnTo>
                <a:lnTo>
                  <a:pt x="6455533" y="4554085"/>
                </a:lnTo>
                <a:lnTo>
                  <a:pt x="0" y="4554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18352" y="1785870"/>
            <a:ext cx="645553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demokracie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6473" y="1389947"/>
            <a:ext cx="645553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totalita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217552" y="4687435"/>
            <a:ext cx="6455533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svoboda projevu a slova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42941" y="3141212"/>
            <a:ext cx="6455533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uzavírání hranic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6473" y="3833361"/>
            <a:ext cx="6455533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stát slouží lidem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11935" y="6331289"/>
            <a:ext cx="7558772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nespravedlivě vedená soudní řízení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08493" y="4047672"/>
            <a:ext cx="6455533" cy="1216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existence soukromého vlastnictví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484" y="5543097"/>
            <a:ext cx="6455533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kult osobnosti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37981" y="5482771"/>
            <a:ext cx="12147416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opozice kritizuje vládu (koalici stran, které tvoří vládu)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349662" y="4687435"/>
            <a:ext cx="6455533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cenzura - nesvoboda slova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39489" y="7379833"/>
            <a:ext cx="4682034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rovnost před zákonem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87042" y="7335382"/>
            <a:ext cx="8496529" cy="1216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stát je řízen buď jednotlivcem, skupinou nebo politickou stranou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436044" y="6433683"/>
            <a:ext cx="8020149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sleduje, vyslýchá bez příčiny, šíří strach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38922" y="8518068"/>
            <a:ext cx="5783064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právo na spravedlivý proces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197569" y="9505492"/>
            <a:ext cx="6231037" cy="596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pronásledování nepřátel státu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44000" y="8856206"/>
            <a:ext cx="8026531" cy="1216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výsledky voleb vyjadřují svobodné mínění občanů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894129" y="594863"/>
            <a:ext cx="6455533" cy="13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Barevně rozliš, k čemu pojmy patří: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222" r="0" b="-11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-667151" y="-780051"/>
            <a:ext cx="14638990" cy="11847102"/>
            <a:chOff x="0" y="0"/>
            <a:chExt cx="3855536" cy="31202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55536" cy="3120224"/>
            </a:xfrm>
            <a:custGeom>
              <a:avLst/>
              <a:gdLst/>
              <a:ahLst/>
              <a:cxnLst/>
              <a:rect r="r" b="b" t="t" l="l"/>
              <a:pathLst>
                <a:path h="3120224" w="3855536">
                  <a:moveTo>
                    <a:pt x="0" y="0"/>
                  </a:moveTo>
                  <a:lnTo>
                    <a:pt x="3855536" y="0"/>
                  </a:lnTo>
                  <a:lnTo>
                    <a:pt x="3855536" y="3120224"/>
                  </a:lnTo>
                  <a:lnTo>
                    <a:pt x="0" y="3120224"/>
                  </a:lnTo>
                  <a:close/>
                </a:path>
              </a:pathLst>
            </a:custGeom>
            <a:gradFill rotWithShape="true">
              <a:gsLst>
                <a:gs pos="0">
                  <a:srgbClr val="1E1E1E">
                    <a:alpha val="0"/>
                  </a:srgbClr>
                </a:gs>
                <a:gs pos="50000">
                  <a:srgbClr val="1E1E1E">
                    <a:alpha val="84500"/>
                  </a:srgbClr>
                </a:gs>
                <a:gs pos="100000">
                  <a:srgbClr val="1E1E1E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855536" cy="31583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2909356"/>
            <a:ext cx="8456356" cy="6565896"/>
            <a:chOff x="0" y="0"/>
            <a:chExt cx="2227188" cy="17292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27188" cy="1729290"/>
            </a:xfrm>
            <a:custGeom>
              <a:avLst/>
              <a:gdLst/>
              <a:ahLst/>
              <a:cxnLst/>
              <a:rect r="r" b="b" t="t" l="l"/>
              <a:pathLst>
                <a:path h="1729290" w="2227188">
                  <a:moveTo>
                    <a:pt x="7324" y="0"/>
                  </a:moveTo>
                  <a:lnTo>
                    <a:pt x="2219864" y="0"/>
                  </a:lnTo>
                  <a:cubicBezTo>
                    <a:pt x="2223909" y="0"/>
                    <a:pt x="2227188" y="3279"/>
                    <a:pt x="2227188" y="7324"/>
                  </a:cubicBezTo>
                  <a:lnTo>
                    <a:pt x="2227188" y="1721965"/>
                  </a:lnTo>
                  <a:cubicBezTo>
                    <a:pt x="2227188" y="1726011"/>
                    <a:pt x="2223909" y="1729290"/>
                    <a:pt x="2219864" y="1729290"/>
                  </a:cubicBezTo>
                  <a:lnTo>
                    <a:pt x="7324" y="1729290"/>
                  </a:lnTo>
                  <a:cubicBezTo>
                    <a:pt x="5382" y="1729290"/>
                    <a:pt x="3519" y="1728518"/>
                    <a:pt x="2145" y="1727144"/>
                  </a:cubicBezTo>
                  <a:cubicBezTo>
                    <a:pt x="772" y="1725771"/>
                    <a:pt x="0" y="1723908"/>
                    <a:pt x="0" y="1721965"/>
                  </a:cubicBezTo>
                  <a:lnTo>
                    <a:pt x="0" y="7324"/>
                  </a:lnTo>
                  <a:cubicBezTo>
                    <a:pt x="0" y="3279"/>
                    <a:pt x="3279" y="0"/>
                    <a:pt x="7324" y="0"/>
                  </a:cubicBezTo>
                  <a:close/>
                </a:path>
              </a:pathLst>
            </a:custGeom>
            <a:ln w="19050" cap="sq">
              <a:solidFill>
                <a:srgbClr val="DBC6B9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227188" cy="1767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1529067" y="6977217"/>
            <a:ext cx="7297589" cy="0"/>
          </a:xfrm>
          <a:prstGeom prst="line">
            <a:avLst/>
          </a:prstGeom>
          <a:ln cap="flat" w="19050">
            <a:solidFill>
              <a:srgbClr val="DBC6B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904509" y="1274813"/>
            <a:ext cx="8134659" cy="6093143"/>
          </a:xfrm>
          <a:custGeom>
            <a:avLst/>
            <a:gdLst/>
            <a:ahLst/>
            <a:cxnLst/>
            <a:rect r="r" b="b" t="t" l="l"/>
            <a:pathLst>
              <a:path h="6093143" w="8134659">
                <a:moveTo>
                  <a:pt x="0" y="0"/>
                </a:moveTo>
                <a:lnTo>
                  <a:pt x="8134659" y="0"/>
                </a:lnTo>
                <a:lnTo>
                  <a:pt x="8134659" y="6093142"/>
                </a:lnTo>
                <a:lnTo>
                  <a:pt x="0" y="6093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704850"/>
            <a:ext cx="9428026" cy="199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0"/>
              </a:lnSpc>
            </a:pPr>
            <a:r>
              <a:rPr lang="en-US" sz="11000">
                <a:solidFill>
                  <a:srgbClr val="DBC6B9"/>
                </a:solidFill>
                <a:latin typeface="Perandory SemiCondensed"/>
                <a:ea typeface="Perandory SemiCondensed"/>
                <a:cs typeface="Perandory SemiCondensed"/>
                <a:sym typeface="Perandory SemiCondensed"/>
              </a:rPr>
              <a:t>MILADA HORÁKOVÁ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81880" y="8429243"/>
            <a:ext cx="7444776" cy="6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u="sng">
                <a:solidFill>
                  <a:srgbClr val="DBC6B9"/>
                </a:solidFill>
                <a:latin typeface="Canva Sans"/>
                <a:ea typeface="Canva Sans"/>
                <a:cs typeface="Canva Sans"/>
                <a:sym typeface="Canva Sans"/>
                <a:hlinkClick r:id="rId4" tooltip="https://edu.ceskatelevize.cz/video/4571-milada-horakova"/>
              </a:rPr>
              <a:t>O</a:t>
            </a:r>
            <a:r>
              <a:rPr lang="en-US" sz="1800">
                <a:solidFill>
                  <a:srgbClr val="DBC6B9"/>
                </a:solidFill>
                <a:latin typeface="Canva Sans"/>
                <a:ea typeface="Canva Sans"/>
                <a:cs typeface="Canva Sans"/>
                <a:sym typeface="Canva Sans"/>
              </a:rPr>
              <a:t>DKAZ MILADA HORÁKOVÁ_VIDEO</a:t>
            </a:r>
          </a:p>
          <a:p>
            <a:pPr algn="l">
              <a:lnSpc>
                <a:spcPts val="252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477087" y="3244976"/>
            <a:ext cx="7559582" cy="4612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DBC6B9"/>
                </a:solidFill>
                <a:latin typeface="Canva Sans"/>
                <a:ea typeface="Canva Sans"/>
                <a:cs typeface="Canva Sans"/>
                <a:sym typeface="Canva Sans"/>
              </a:rPr>
              <a:t>Cítím; stojíte tu se mnou. Teď ještě pevný ruky stisk. - Ptáci už se probouzejí - začíná svítat. Jdu s hlavou vztyčenou - musí se umět i prohrát. To není hanba. I nepřítel nepozbyde úcty, je-li pravdivý a čestný. V boji se padá, a co je jiného život než boj. Buďte zdrávi! Jsem jen a jen Vaše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</a:p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DBC6B9"/>
                </a:solidFill>
                <a:latin typeface="Canva Sans"/>
                <a:ea typeface="Canva Sans"/>
                <a:cs typeface="Canva Sans"/>
                <a:sym typeface="Canva Sans"/>
              </a:rPr>
              <a:t>Milada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25099" y="3661813"/>
            <a:ext cx="13720865" cy="4608062"/>
          </a:xfrm>
          <a:custGeom>
            <a:avLst/>
            <a:gdLst/>
            <a:ahLst/>
            <a:cxnLst/>
            <a:rect r="r" b="b" t="t" l="l"/>
            <a:pathLst>
              <a:path h="4608062" w="13720865">
                <a:moveTo>
                  <a:pt x="0" y="0"/>
                </a:moveTo>
                <a:lnTo>
                  <a:pt x="13720865" y="0"/>
                </a:lnTo>
                <a:lnTo>
                  <a:pt x="13720865" y="4608062"/>
                </a:lnTo>
                <a:lnTo>
                  <a:pt x="0" y="460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42036" y="630764"/>
            <a:ext cx="14203928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b="true" sz="5199">
                <a:solidFill>
                  <a:srgbClr val="385B8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NEJDŮLEŽITĚJŠÍ MOMENTY ŽIVOTA MILADY HORÁKOVÉ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736" y="1800864"/>
            <a:ext cx="5149428" cy="1428966"/>
          </a:xfrm>
          <a:custGeom>
            <a:avLst/>
            <a:gdLst/>
            <a:ahLst/>
            <a:cxnLst/>
            <a:rect r="r" b="b" t="t" l="l"/>
            <a:pathLst>
              <a:path h="1428966" w="5149428">
                <a:moveTo>
                  <a:pt x="0" y="0"/>
                </a:moveTo>
                <a:lnTo>
                  <a:pt x="5149428" y="0"/>
                </a:lnTo>
                <a:lnTo>
                  <a:pt x="5149428" y="1428966"/>
                </a:lnTo>
                <a:lnTo>
                  <a:pt x="0" y="142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46655" y="1690621"/>
            <a:ext cx="5546696" cy="1539208"/>
          </a:xfrm>
          <a:custGeom>
            <a:avLst/>
            <a:gdLst/>
            <a:ahLst/>
            <a:cxnLst/>
            <a:rect r="r" b="b" t="t" l="l"/>
            <a:pathLst>
              <a:path h="1539208" w="5546696">
                <a:moveTo>
                  <a:pt x="0" y="0"/>
                </a:moveTo>
                <a:lnTo>
                  <a:pt x="5546696" y="0"/>
                </a:lnTo>
                <a:lnTo>
                  <a:pt x="5546696" y="1539209"/>
                </a:lnTo>
                <a:lnTo>
                  <a:pt x="0" y="1539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736" y="3382230"/>
            <a:ext cx="5149428" cy="1428966"/>
          </a:xfrm>
          <a:custGeom>
            <a:avLst/>
            <a:gdLst/>
            <a:ahLst/>
            <a:cxnLst/>
            <a:rect r="r" b="b" t="t" l="l"/>
            <a:pathLst>
              <a:path h="1428966" w="5149428">
                <a:moveTo>
                  <a:pt x="0" y="0"/>
                </a:moveTo>
                <a:lnTo>
                  <a:pt x="5149428" y="0"/>
                </a:lnTo>
                <a:lnTo>
                  <a:pt x="5149428" y="1428966"/>
                </a:lnTo>
                <a:lnTo>
                  <a:pt x="0" y="1428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07701" y="3382230"/>
            <a:ext cx="5546696" cy="1539208"/>
          </a:xfrm>
          <a:custGeom>
            <a:avLst/>
            <a:gdLst/>
            <a:ahLst/>
            <a:cxnLst/>
            <a:rect r="r" b="b" t="t" l="l"/>
            <a:pathLst>
              <a:path h="1539208" w="5546696">
                <a:moveTo>
                  <a:pt x="0" y="0"/>
                </a:moveTo>
                <a:lnTo>
                  <a:pt x="5546697" y="0"/>
                </a:lnTo>
                <a:lnTo>
                  <a:pt x="5546697" y="1539208"/>
                </a:lnTo>
                <a:lnTo>
                  <a:pt x="0" y="1539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3349" y="5072943"/>
            <a:ext cx="8961801" cy="5041013"/>
          </a:xfrm>
          <a:custGeom>
            <a:avLst/>
            <a:gdLst/>
            <a:ahLst/>
            <a:cxnLst/>
            <a:rect r="r" b="b" t="t" l="l"/>
            <a:pathLst>
              <a:path h="5041013" w="8961801">
                <a:moveTo>
                  <a:pt x="0" y="0"/>
                </a:moveTo>
                <a:lnTo>
                  <a:pt x="8961800" y="0"/>
                </a:lnTo>
                <a:lnTo>
                  <a:pt x="8961800" y="5041013"/>
                </a:lnTo>
                <a:lnTo>
                  <a:pt x="0" y="5041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426726" y="412059"/>
            <a:ext cx="6638141" cy="9462882"/>
          </a:xfrm>
          <a:custGeom>
            <a:avLst/>
            <a:gdLst/>
            <a:ahLst/>
            <a:cxnLst/>
            <a:rect r="r" b="b" t="t" l="l"/>
            <a:pathLst>
              <a:path h="9462882" w="6638141">
                <a:moveTo>
                  <a:pt x="0" y="0"/>
                </a:moveTo>
                <a:lnTo>
                  <a:pt x="6638141" y="0"/>
                </a:lnTo>
                <a:lnTo>
                  <a:pt x="6638141" y="9462882"/>
                </a:lnTo>
                <a:lnTo>
                  <a:pt x="0" y="94628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97227" y="537527"/>
            <a:ext cx="874677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MILADA HORÁKOVÁ BYLA: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5876651"/>
            <a:ext cx="622013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Buffalo"/>
                <a:ea typeface="Buffalo"/>
                <a:cs typeface="Buffalo"/>
                <a:sym typeface="Buffalo"/>
              </a:rPr>
              <a:t>Na jejím příběhu mě nejvíc zaujalo...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1E1E1E">
                <a:alpha val="0"/>
              </a:srgbClr>
            </a:gs>
            <a:gs pos="50000">
              <a:srgbClr val="1E1E1E">
                <a:alpha val="84500"/>
              </a:srgbClr>
            </a:gs>
            <a:gs pos="100000">
              <a:srgbClr val="1E1E1E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85638" y="762757"/>
            <a:ext cx="7766462" cy="8229600"/>
          </a:xfrm>
          <a:custGeom>
            <a:avLst/>
            <a:gdLst/>
            <a:ahLst/>
            <a:cxnLst/>
            <a:rect r="r" b="b" t="t" l="l"/>
            <a:pathLst>
              <a:path h="8229600" w="7766462">
                <a:moveTo>
                  <a:pt x="0" y="0"/>
                </a:moveTo>
                <a:lnTo>
                  <a:pt x="7766462" y="0"/>
                </a:lnTo>
                <a:lnTo>
                  <a:pt x="77664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931842"/>
            <a:ext cx="5630719" cy="1052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JOSEF TOUFAR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346941"/>
            <a:ext cx="8456356" cy="6565896"/>
            <a:chOff x="0" y="0"/>
            <a:chExt cx="2227188" cy="17292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27188" cy="1729290"/>
            </a:xfrm>
            <a:custGeom>
              <a:avLst/>
              <a:gdLst/>
              <a:ahLst/>
              <a:cxnLst/>
              <a:rect r="r" b="b" t="t" l="l"/>
              <a:pathLst>
                <a:path h="1729290" w="2227188">
                  <a:moveTo>
                    <a:pt x="7324" y="0"/>
                  </a:moveTo>
                  <a:lnTo>
                    <a:pt x="2219864" y="0"/>
                  </a:lnTo>
                  <a:cubicBezTo>
                    <a:pt x="2223909" y="0"/>
                    <a:pt x="2227188" y="3279"/>
                    <a:pt x="2227188" y="7324"/>
                  </a:cubicBezTo>
                  <a:lnTo>
                    <a:pt x="2227188" y="1721965"/>
                  </a:lnTo>
                  <a:cubicBezTo>
                    <a:pt x="2227188" y="1726011"/>
                    <a:pt x="2223909" y="1729290"/>
                    <a:pt x="2219864" y="1729290"/>
                  </a:cubicBezTo>
                  <a:lnTo>
                    <a:pt x="7324" y="1729290"/>
                  </a:lnTo>
                  <a:cubicBezTo>
                    <a:pt x="5382" y="1729290"/>
                    <a:pt x="3519" y="1728518"/>
                    <a:pt x="2145" y="1727144"/>
                  </a:cubicBezTo>
                  <a:cubicBezTo>
                    <a:pt x="772" y="1725771"/>
                    <a:pt x="0" y="1723908"/>
                    <a:pt x="0" y="1721965"/>
                  </a:cubicBezTo>
                  <a:lnTo>
                    <a:pt x="0" y="7324"/>
                  </a:lnTo>
                  <a:cubicBezTo>
                    <a:pt x="0" y="3279"/>
                    <a:pt x="3279" y="0"/>
                    <a:pt x="7324" y="0"/>
                  </a:cubicBezTo>
                  <a:close/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227188" cy="1767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62051" y="2555389"/>
            <a:ext cx="6989654" cy="455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7"/>
              </a:lnSpc>
            </a:pPr>
            <a:r>
              <a:rPr lang="en-US" sz="4298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„Ž</a:t>
            </a:r>
            <a:r>
              <a:rPr lang="en-US" b="true" sz="4298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ijme tak, jako bychom již dnes zemřít měli. Žijme pečlivě jako moudří a vykupujme si časem vezdejším život věčný.“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E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5710" y="484312"/>
            <a:ext cx="17596581" cy="7406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51"/>
              </a:lnSpc>
              <a:spcBef>
                <a:spcPct val="0"/>
              </a:spcBef>
            </a:pPr>
            <a:r>
              <a:rPr lang="en-US" b="true" sz="246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Doplňte správná písmena:</a:t>
            </a:r>
          </a:p>
          <a:p>
            <a:pPr algn="just">
              <a:lnSpc>
                <a:spcPts val="3451"/>
              </a:lnSpc>
              <a:spcBef>
                <a:spcPct val="0"/>
              </a:spcBef>
            </a:pPr>
            <a:r>
              <a:rPr lang="en-US" sz="246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 prosinci roku 1949 došlo v obci Číhošť nedaleko Havlíčkova b/Brodu k události, která vešla neslavně do našich dějin. B___hem bohoslužb___, kterou vedl Josef Toufar, se podle sv___dků pohnul kříž na hlavním o/Oltáři. Událost se brz___ ro___křikla a začala se o ni zajímat k/Katolická církev. Do Číhoště zav___tal i ž/Želivský b___skup. Státní be___pečnost si události nejprve nevšímala, ale s rostoucím zájmem m___stních věřících i dalších ob___vatel se situace rychle zm___nila. Událost se stala zám___nkou k repres___m proti církv___. </a:t>
            </a:r>
          </a:p>
          <a:p>
            <a:pPr algn="just">
              <a:lnSpc>
                <a:spcPts val="3451"/>
              </a:lnSpc>
              <a:spcBef>
                <a:spcPct val="0"/>
              </a:spcBef>
            </a:pPr>
            <a:r>
              <a:rPr lang="en-US" sz="246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několik set let dříve, v prosinci 1409, požádal p/Pražský arcib___skup Zb___něk Zajíc z Házmburka římského papeže, aby v Čechách zakázal kázání v soukrom___ch kapl___ch. Ve skutečnosti byl tento zákaz nam___řen proti Janu Husovi, který tak měl ___tratit možnost kázat v b/Betlémské kapl___. </a:t>
            </a:r>
          </a:p>
          <a:p>
            <a:pPr algn="just">
              <a:lnSpc>
                <a:spcPts val="3451"/>
              </a:lnSpc>
              <a:spcBef>
                <a:spcPct val="0"/>
              </a:spcBef>
            </a:pPr>
            <a:r>
              <a:rPr lang="en-US" sz="246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29. prosince 1938 se konal pohřeb v___znamného spisovatele Karla Čapka, jehož mnoz___ chápal___ jako s___mbol předmnichovské republiky. Pohřeb organizoval opat p/Premonstrátského kláštera na p/Pražském s/Strahově. Proč on? Čapkov___ nechtěl pohřeb nikdo zorganizovat. Byla odm___tnuta m___šlenka státního pohřbu, n/Národní divadlo, kde se hrál___ Čapkov___ hry, ani nev___v___silo černý prapor. Pohřbu se tedy nakonec ujala k/Katolická církev. Tak moc se zm___nil___ nálady na konci tohoto roku. Úplný konec Československa se neúprosně bl___žil.</a:t>
            </a:r>
          </a:p>
          <a:p>
            <a:pPr algn="just">
              <a:lnSpc>
                <a:spcPts val="3451"/>
              </a:lnSpc>
              <a:spcBef>
                <a:spcPct val="0"/>
              </a:spcBef>
            </a:pPr>
          </a:p>
          <a:p>
            <a:pPr algn="just">
              <a:lnSpc>
                <a:spcPts val="3451"/>
              </a:lnSpc>
              <a:spcBef>
                <a:spcPct val="0"/>
              </a:spcBef>
            </a:pPr>
            <a:r>
              <a:rPr lang="en-US" sz="246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just">
              <a:lnSpc>
                <a:spcPts val="3451"/>
              </a:lnSpc>
              <a:spcBef>
                <a:spcPct val="0"/>
              </a:spcBef>
            </a:pPr>
            <a:r>
              <a:rPr lang="en-US" sz="246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7310916"/>
            <a:ext cx="1764575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Vezmi si zvýrazňovač a vyznač nejdůležitější informace z výše uvedeného textu.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B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60723" y="356332"/>
            <a:ext cx="13482757" cy="9574335"/>
          </a:xfrm>
          <a:custGeom>
            <a:avLst/>
            <a:gdLst/>
            <a:ahLst/>
            <a:cxnLst/>
            <a:rect r="r" b="b" t="t" l="l"/>
            <a:pathLst>
              <a:path h="9574335" w="13482757">
                <a:moveTo>
                  <a:pt x="0" y="0"/>
                </a:moveTo>
                <a:lnTo>
                  <a:pt x="13482757" y="0"/>
                </a:lnTo>
                <a:lnTo>
                  <a:pt x="13482757" y="9574336"/>
                </a:lnTo>
                <a:lnTo>
                  <a:pt x="0" y="9574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4" t="0" r="-18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541689" cy="4634376"/>
          </a:xfrm>
          <a:custGeom>
            <a:avLst/>
            <a:gdLst/>
            <a:ahLst/>
            <a:cxnLst/>
            <a:rect r="r" b="b" t="t" l="l"/>
            <a:pathLst>
              <a:path h="4634376" w="4541689">
                <a:moveTo>
                  <a:pt x="0" y="0"/>
                </a:moveTo>
                <a:lnTo>
                  <a:pt x="4541689" y="0"/>
                </a:lnTo>
                <a:lnTo>
                  <a:pt x="4541689" y="4634376"/>
                </a:lnTo>
                <a:lnTo>
                  <a:pt x="0" y="4634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4844572"/>
            <a:ext cx="4541689" cy="4634376"/>
          </a:xfrm>
          <a:custGeom>
            <a:avLst/>
            <a:gdLst/>
            <a:ahLst/>
            <a:cxnLst/>
            <a:rect r="r" b="b" t="t" l="l"/>
            <a:pathLst>
              <a:path h="4634376" w="4541689">
                <a:moveTo>
                  <a:pt x="0" y="0"/>
                </a:moveTo>
                <a:lnTo>
                  <a:pt x="4541689" y="0"/>
                </a:lnTo>
                <a:lnTo>
                  <a:pt x="4541689" y="4634376"/>
                </a:lnTo>
                <a:lnTo>
                  <a:pt x="0" y="4634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0404" y="772445"/>
            <a:ext cx="3223618" cy="3032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2878">
                <a:solidFill>
                  <a:srgbClr val="C11243"/>
                </a:solidFill>
                <a:latin typeface="Madelyn"/>
                <a:ea typeface="Madelyn"/>
                <a:cs typeface="Madelyn"/>
                <a:sym typeface="Madelyn"/>
              </a:rPr>
              <a:t>CO MOHL DĚDEČEK ODPOVĚDĚT CHLAPCI NA OTÁZKU: ŘEKNI MI, CO SE TAM VLASTNĚ STALO?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DAHEImPm2cM</dc:identifier>
  <dcterms:modified xsi:type="dcterms:W3CDTF">2011-08-01T06:04:30Z</dcterms:modified>
  <cp:revision>1</cp:revision>
  <dc:title>Gray and Black Modern Project History Presentation</dc:title>
</cp:coreProperties>
</file>